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65"/>
  </p:notesMasterIdLst>
  <p:handoutMasterIdLst>
    <p:handoutMasterId r:id="rId66"/>
  </p:handoutMasterIdLst>
  <p:sldIdLst>
    <p:sldId id="259" r:id="rId2"/>
    <p:sldId id="304" r:id="rId3"/>
    <p:sldId id="309" r:id="rId4"/>
    <p:sldId id="343" r:id="rId5"/>
    <p:sldId id="307" r:id="rId6"/>
    <p:sldId id="345" r:id="rId7"/>
    <p:sldId id="346" r:id="rId8"/>
    <p:sldId id="319" r:id="rId9"/>
    <p:sldId id="306" r:id="rId10"/>
    <p:sldId id="308" r:id="rId11"/>
    <p:sldId id="311" r:id="rId12"/>
    <p:sldId id="312" r:id="rId13"/>
    <p:sldId id="313" r:id="rId14"/>
    <p:sldId id="344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14" r:id="rId25"/>
    <p:sldId id="361" r:id="rId26"/>
    <p:sldId id="362" r:id="rId27"/>
    <p:sldId id="329" r:id="rId28"/>
    <p:sldId id="330" r:id="rId29"/>
    <p:sldId id="331" r:id="rId30"/>
    <p:sldId id="363" r:id="rId31"/>
    <p:sldId id="366" r:id="rId32"/>
    <p:sldId id="364" r:id="rId33"/>
    <p:sldId id="367" r:id="rId34"/>
    <p:sldId id="333" r:id="rId35"/>
    <p:sldId id="320" r:id="rId36"/>
    <p:sldId id="336" r:id="rId37"/>
    <p:sldId id="337" r:id="rId38"/>
    <p:sldId id="338" r:id="rId39"/>
    <p:sldId id="339" r:id="rId40"/>
    <p:sldId id="368" r:id="rId41"/>
    <p:sldId id="369" r:id="rId42"/>
    <p:sldId id="340" r:id="rId43"/>
    <p:sldId id="323" r:id="rId44"/>
    <p:sldId id="370" r:id="rId45"/>
    <p:sldId id="371" r:id="rId46"/>
    <p:sldId id="372" r:id="rId47"/>
    <p:sldId id="373" r:id="rId48"/>
    <p:sldId id="327" r:id="rId49"/>
    <p:sldId id="351" r:id="rId50"/>
    <p:sldId id="374" r:id="rId51"/>
    <p:sldId id="375" r:id="rId52"/>
    <p:sldId id="376" r:id="rId53"/>
    <p:sldId id="383" r:id="rId54"/>
    <p:sldId id="377" r:id="rId55"/>
    <p:sldId id="378" r:id="rId56"/>
    <p:sldId id="335" r:id="rId57"/>
    <p:sldId id="379" r:id="rId58"/>
    <p:sldId id="380" r:id="rId59"/>
    <p:sldId id="381" r:id="rId60"/>
    <p:sldId id="382" r:id="rId61"/>
    <p:sldId id="294" r:id="rId62"/>
    <p:sldId id="269" r:id="rId63"/>
    <p:sldId id="342" r:id="rId64"/>
  </p:sldIdLst>
  <p:sldSz cx="12193588" cy="6858000"/>
  <p:notesSz cx="6858000" cy="9144000"/>
  <p:defaultTextStyle>
    <a:defPPr>
      <a:defRPr lang="en-US"/>
    </a:defPPr>
    <a:lvl1pPr marL="0" algn="l" defTabSz="457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457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457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61" algn="l" defTabSz="457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457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02" algn="l" defTabSz="457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23" algn="l" defTabSz="457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43" algn="l" defTabSz="457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64" algn="l" defTabSz="457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FF7"/>
    <a:srgbClr val="B0E0F7"/>
    <a:srgbClr val="0079A7"/>
    <a:srgbClr val="FFFFFF"/>
    <a:srgbClr val="FEC586"/>
    <a:srgbClr val="FECD98"/>
    <a:srgbClr val="FED2A2"/>
    <a:srgbClr val="FEB96E"/>
    <a:srgbClr val="F3F3F3"/>
    <a:srgbClr val="EE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41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48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4CBDDB-2597-094E-B15C-E30D6A1A55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42EFA-CF75-724D-9B23-40F31529D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4/13/21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69BC0-E421-0D46-814D-17F231DD06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41E66-4600-A547-82F9-EDC34AC85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E492E-D157-BE48-84BC-5569D814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863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4/13/21</a:t>
            </a:r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658284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41" algn="l" defTabSz="658284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284" algn="l" defTabSz="658284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424" algn="l" defTabSz="658284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567" algn="l" defTabSz="658284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709" algn="l" defTabSz="658284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4852" algn="l" defTabSz="658284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3993" algn="l" defTabSz="658284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136" algn="l" defTabSz="658284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4">
            <a:extLst>
              <a:ext uri="{FF2B5EF4-FFF2-40B4-BE49-F238E27FC236}">
                <a16:creationId xmlns:a16="http://schemas.microsoft.com/office/drawing/2014/main" id="{A6AE08A2-8290-4FBF-9E3F-76A2B72CB8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153380"/>
            <a:ext cx="12193588" cy="2704620"/>
          </a:xfrm>
          <a:custGeom>
            <a:avLst/>
            <a:gdLst>
              <a:gd name="connsiteX0" fmla="*/ 0 w 12193588"/>
              <a:gd name="connsiteY0" fmla="*/ 0 h 2704620"/>
              <a:gd name="connsiteX1" fmla="*/ 12193588 w 12193588"/>
              <a:gd name="connsiteY1" fmla="*/ 0 h 2704620"/>
              <a:gd name="connsiteX2" fmla="*/ 12193588 w 12193588"/>
              <a:gd name="connsiteY2" fmla="*/ 2704620 h 2704620"/>
              <a:gd name="connsiteX3" fmla="*/ 0 w 12193588"/>
              <a:gd name="connsiteY3" fmla="*/ 2704620 h 270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2704620">
                <a:moveTo>
                  <a:pt x="0" y="0"/>
                </a:moveTo>
                <a:lnTo>
                  <a:pt x="12193588" y="0"/>
                </a:lnTo>
                <a:lnTo>
                  <a:pt x="12193588" y="2704620"/>
                </a:lnTo>
                <a:lnTo>
                  <a:pt x="0" y="270462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120"/>
            <a:r>
              <a:rPr lang="en-US"/>
              <a:t>Click icon to add picture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1468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PpHolder1">
            <a:extLst>
              <a:ext uri="{FF2B5EF4-FFF2-40B4-BE49-F238E27FC236}">
                <a16:creationId xmlns:a16="http://schemas.microsoft.com/office/drawing/2014/main" id="{B1D86F33-E7F5-47E1-903E-10713A9302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120"/>
            <a:r>
              <a:rPr lang="en-US"/>
              <a:t>Click icon to add picture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1771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F328D614-44FB-496C-833B-18CBCCCBC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120"/>
            <a:r>
              <a:rPr lang="en-US"/>
              <a:t>Click icon to add picture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194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alphaModFix amt="2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3" r:id="rId2"/>
    <p:sldLayoutId id="2147483711" r:id="rId3"/>
    <p:sldLayoutId id="2147483712" r:id="rId4"/>
  </p:sldLayoutIdLst>
  <p:txStyles>
    <p:titleStyle>
      <a:lvl1pPr algn="l" defTabSz="914119" rtl="0" eaLnBrk="1" latinLnBrk="0" hangingPunct="1">
        <a:lnSpc>
          <a:spcPct val="90000"/>
        </a:lnSpc>
        <a:spcBef>
          <a:spcPct val="0"/>
        </a:spcBef>
        <a:buNone/>
        <a:defRPr sz="44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90" indent="-228531" algn="l" defTabSz="9141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4" indent="-228531" algn="l" defTabSz="9141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36" indent="-228531" algn="l" defTabSz="9141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96" indent="-228531" algn="l" defTabSz="9141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11" indent="-228531" algn="l" defTabSz="9141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7" indent="-228531" algn="l" defTabSz="9141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28" indent="-228531" algn="l" defTabSz="9141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8" indent="-228531" algn="l" defTabSz="9141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1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6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73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31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1">
          <p15:clr>
            <a:srgbClr val="F26B43"/>
          </p15:clr>
        </p15:guide>
        <p15:guide id="3" pos="7400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microsoft.com/office/2007/relationships/hdphoto" Target="../media/hdphoto24.wdp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microsoft.com/office/2007/relationships/hdphoto" Target="../media/hdphoto29.wdp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diedrick@wicounties.or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s">
            <a:extLst>
              <a:ext uri="{FF2B5EF4-FFF2-40B4-BE49-F238E27FC236}">
                <a16:creationId xmlns:a16="http://schemas.microsoft.com/office/drawing/2014/main" id="{EB0FF527-A168-4A6B-9BF6-E905A1F3EA63}"/>
              </a:ext>
            </a:extLst>
          </p:cNvPr>
          <p:cNvSpPr/>
          <p:nvPr/>
        </p:nvSpPr>
        <p:spPr>
          <a:xfrm>
            <a:off x="0" y="4172667"/>
            <a:ext cx="12193588" cy="270462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" name="Grand Title">
            <a:extLst>
              <a:ext uri="{FF2B5EF4-FFF2-40B4-BE49-F238E27FC236}">
                <a16:creationId xmlns:a16="http://schemas.microsoft.com/office/drawing/2014/main" id="{FF9D6C01-B1E0-429A-B063-1B1F13D20B18}"/>
              </a:ext>
            </a:extLst>
          </p:cNvPr>
          <p:cNvSpPr txBox="1"/>
          <p:nvPr/>
        </p:nvSpPr>
        <p:spPr>
          <a:xfrm>
            <a:off x="206176" y="408326"/>
            <a:ext cx="4457655" cy="24929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Human Services Day at </a:t>
            </a:r>
            <a:r>
              <a:rPr lang="en-US" sz="5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Capitol</a:t>
            </a:r>
            <a:endParaRPr lang="en-ID" sz="5400" dirty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89FB29-917D-4386-9A4B-900A51C82184}"/>
              </a:ext>
            </a:extLst>
          </p:cNvPr>
          <p:cNvGrpSpPr/>
          <p:nvPr/>
        </p:nvGrpSpPr>
        <p:grpSpPr>
          <a:xfrm>
            <a:off x="10140107" y="4734438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C041532-FC2E-4C8F-A3A6-DFD582FAD225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5110CBA-5210-4138-8943-4B9C6F566D12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34" name="TextBox">
            <a:extLst>
              <a:ext uri="{FF2B5EF4-FFF2-40B4-BE49-F238E27FC236}">
                <a16:creationId xmlns:a16="http://schemas.microsoft.com/office/drawing/2014/main" id="{083D703D-FA74-4557-A2AF-215287C5DE81}"/>
              </a:ext>
            </a:extLst>
          </p:cNvPr>
          <p:cNvSpPr txBox="1"/>
          <p:nvPr/>
        </p:nvSpPr>
        <p:spPr>
          <a:xfrm>
            <a:off x="145216" y="4830560"/>
            <a:ext cx="3097002" cy="2866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ID" dirty="0">
                <a:solidFill>
                  <a:schemeClr val="bg1"/>
                </a:solidFill>
              </a:rPr>
              <a:t>WISCONSIN COUNTIES ASSOCIATION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3B7CF3-3361-4217-87FC-6C662E73B58F}"/>
              </a:ext>
            </a:extLst>
          </p:cNvPr>
          <p:cNvCxnSpPr>
            <a:cxnSpLocks/>
          </p:cNvCxnSpPr>
          <p:nvPr/>
        </p:nvCxnSpPr>
        <p:spPr>
          <a:xfrm>
            <a:off x="145216" y="5225659"/>
            <a:ext cx="3179576" cy="0"/>
          </a:xfrm>
          <a:prstGeom prst="line">
            <a:avLst/>
          </a:prstGeom>
          <a:ln w="15875">
            <a:gradFill>
              <a:gsLst>
                <a:gs pos="0">
                  <a:schemeClr val="tx2">
                    <a:lumMod val="75000"/>
                  </a:schemeClr>
                </a:gs>
                <a:gs pos="99000">
                  <a:srgbClr val="0070C0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90190D0D-678D-584B-B714-E68BBCC566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950" y="4545457"/>
            <a:ext cx="1277293" cy="16529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95B4393-650F-CD4C-82F9-867DAED3D3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950" y="91197"/>
            <a:ext cx="1635970" cy="1847939"/>
          </a:xfrm>
          <a:prstGeom prst="rect">
            <a:avLst/>
          </a:prstGeom>
        </p:spPr>
      </p:pic>
      <p:sp>
        <p:nvSpPr>
          <p:cNvPr id="54" name="Shapes">
            <a:extLst>
              <a:ext uri="{FF2B5EF4-FFF2-40B4-BE49-F238E27FC236}">
                <a16:creationId xmlns:a16="http://schemas.microsoft.com/office/drawing/2014/main" id="{6C6644F4-BB10-4C41-A2DC-6C549A01D0D1}"/>
              </a:ext>
            </a:extLst>
          </p:cNvPr>
          <p:cNvSpPr/>
          <p:nvPr/>
        </p:nvSpPr>
        <p:spPr>
          <a:xfrm>
            <a:off x="206176" y="2910126"/>
            <a:ext cx="2037351" cy="568747"/>
          </a:xfrm>
          <a:prstGeom prst="rect">
            <a:avLst/>
          </a:prstGeom>
          <a:solidFill>
            <a:srgbClr val="00206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D" dirty="0">
                <a:solidFill>
                  <a:schemeClr val="bg1"/>
                </a:solidFill>
                <a:latin typeface="+mj-lt"/>
              </a:rPr>
              <a:t>April 13, 2021</a:t>
            </a:r>
          </a:p>
        </p:txBody>
      </p:sp>
      <p:sp>
        <p:nvSpPr>
          <p:cNvPr id="15" name="Shapes">
            <a:extLst>
              <a:ext uri="{FF2B5EF4-FFF2-40B4-BE49-F238E27FC236}">
                <a16:creationId xmlns:a16="http://schemas.microsoft.com/office/drawing/2014/main" id="{B70B786E-BCCA-344E-B5A0-E62FFB3096D7}"/>
              </a:ext>
            </a:extLst>
          </p:cNvPr>
          <p:cNvSpPr/>
          <p:nvPr/>
        </p:nvSpPr>
        <p:spPr>
          <a:xfrm>
            <a:off x="145216" y="5350707"/>
            <a:ext cx="2119013" cy="460329"/>
          </a:xfrm>
          <a:prstGeom prst="rect">
            <a:avLst/>
          </a:prstGeom>
          <a:solidFill>
            <a:srgbClr val="00206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D" dirty="0" err="1">
                <a:solidFill>
                  <a:schemeClr val="bg1"/>
                </a:solidFill>
                <a:latin typeface="+mj-lt"/>
              </a:rPr>
              <a:t>www.wicounties.org</a:t>
            </a:r>
            <a:endParaRPr lang="en-ID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205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-26513" y="31106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356357" y="638128"/>
            <a:ext cx="8127109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600" dirty="0">
                <a:latin typeface="+mj-lt"/>
              </a:rPr>
              <a:t>Youth Justice – 2021-23 State Biennial Budget</a:t>
            </a:r>
            <a:endParaRPr lang="en-ID" sz="36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329841" y="1869234"/>
            <a:ext cx="7527947" cy="2712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Serious Juvenile Offender Program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Type 1 Facilities / SRCCCYs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County Secure Detention Facilities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Youth Justice Systems Improvement Program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Juvenile Court Jurisdiction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356357" y="1160463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955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1BB579-4B64-8744-B9E4-605342BE0D62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7184787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Serious Juvenile Offender Program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41069" y="1842849"/>
            <a:ext cx="7167103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Program eligibility: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If a juvenile is 14 years of age or more and has been adjudicated delinquent for committing a delinquent act that is equivalent to certain Class A, B, or C felony offenses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 juvenile is 10 years of age or more and has been adjudicated delinquent for attempting or committing first-degree intentional homicide or for committing first-degree reckless homicide or second-degree intentional homicide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State funded – counties have no financial responsibility for a juvenile placed in the SJO program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7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15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B90E6D-78EC-BF4A-8737-DB32D828B079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1452" y="21074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3888565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Governor’s Budget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274972" y="1797710"/>
            <a:ext cx="7546676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Eliminates the serious juvenile offender program as an available disposition, effective July 1, 2021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Transfers responsibility for future young offenders to counties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Replaces the SJOP with an extended juvenile jurisdiction (EJJ) blended sentencing model, beginning July 1, 2022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Allocates $5,327,500 GPR in FY22 and $13,529,700 GPR in FY23 to counties to serve the former SJO population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8"/>
            <a:ext cx="2984728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85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482ABD-CF78-254D-ABE9-BD25403D8CD4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3660169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Requested Action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311113" y="1682801"/>
            <a:ext cx="7546676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Oppose the transfer of responsibility for former SJO youth to counties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Support further discussion between counties and the state with regard to changes to the youth justice system, including the development of a community-based infrastructure to serve justice-involved youth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9"/>
            <a:ext cx="3521679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403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482ABD-CF78-254D-ABE9-BD25403D8CD4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2827121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Talking Points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311113" y="1682801"/>
            <a:ext cx="7546676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Counties need sufficient time to plan, obtain appropriate staffing, ensure appropriate placement options, etc. for such a change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Infrastructure for serving these youth in the community does not currently exist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Until appropriate placement options are created, this provision amounts to no more than a transfer of fiscal responsibility for placements in Lincoln Hills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policy change could take effect without the transfer of responsibility</a:t>
            </a:r>
          </a:p>
          <a:p>
            <a:pPr lvl="1"/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9"/>
            <a:ext cx="3521679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459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482ABD-CF78-254D-ABE9-BD25403D8CD4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5435975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Type 1 Facilities / SRCCCYs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311113" y="1682801"/>
            <a:ext cx="7546676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Governor’s budget: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Eliminates state-run Type 1 facilities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Allows both counties and the state to operate secured residential care centers for children and youth (SRCCCYs)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Removes the July 1, 2021 closure date for Lincoln Hills and Copper Lake</a:t>
            </a:r>
          </a:p>
          <a:p>
            <a:pPr marL="1199991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Closes when all youth have been transferred to a suitable replacement facility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Removes rate-setting authority from the Legislature and vests it in DOC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9"/>
            <a:ext cx="3521679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106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482ABD-CF78-254D-ABE9-BD25403D8CD4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3660169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Requested Action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311113" y="1682801"/>
            <a:ext cx="754667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Oppose the elimination of statutory daily rates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9"/>
            <a:ext cx="3521679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114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482ABD-CF78-254D-ABE9-BD25403D8CD4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2827121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Talking Points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311113" y="1682801"/>
            <a:ext cx="7546676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Rates could change throughout the year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Rates likely to increase to over $1,000 per day from the current $615 per day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Disproportionate impact on counties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9"/>
            <a:ext cx="3521679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041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482ABD-CF78-254D-ABE9-BD25403D8CD4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7093480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County Secure Detention Facilities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311113" y="1682801"/>
            <a:ext cx="7546676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Governor’s budget: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Eliminates county 365/180 programs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Effective one year after the closure of Lincoln Hills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Current law: limits the number of youth that may be served in a 365/180 program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Tied to current law date in which Lincoln Hills is to close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July 1, 2021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9"/>
            <a:ext cx="3521679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238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482ABD-CF78-254D-ABE9-BD25403D8CD4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7093480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Requested Action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311113" y="1682801"/>
            <a:ext cx="7546676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Oppose the elimination of county 365/180 programs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Remove the following language from Wis. Stat. 938.22 (2) (d) 2.: </a:t>
            </a:r>
            <a:r>
              <a:rPr lang="en-US" sz="2400" i="1" dirty="0"/>
              <a:t>After July 1, 2021, the number of juveniles that may be housed at a juvenile detention facility under subd.1. is limited to the number that is equal to the average daily population of juveniles housed under </a:t>
            </a:r>
            <a:r>
              <a:rPr lang="en-US" sz="2400" i="1" dirty="0" err="1"/>
              <a:t>subd</a:t>
            </a:r>
            <a:r>
              <a:rPr lang="en-US" sz="2400" i="1" dirty="0"/>
              <a:t>. 1., rounded up to the nearest whole number, of the juvenile detention facility between July 1, 2018, and June 30, 2021... </a:t>
            </a: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9"/>
            <a:ext cx="3521679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33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BD5F32-F6FD-4112-BAC3-E9901DACF913}"/>
              </a:ext>
            </a:extLst>
          </p:cNvPr>
          <p:cNvGrpSpPr/>
          <p:nvPr/>
        </p:nvGrpSpPr>
        <p:grpSpPr>
          <a:xfrm>
            <a:off x="5595488" y="2793077"/>
            <a:ext cx="1390654" cy="1390652"/>
            <a:chOff x="2819400" y="2381250"/>
            <a:chExt cx="2095500" cy="2095500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4000">
                <a:schemeClr val="accent2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A355841-A8FD-41A7-AD54-335F8732B930}"/>
                </a:ext>
              </a:extLst>
            </p:cNvPr>
            <p:cNvSpPr/>
            <p:nvPr/>
          </p:nvSpPr>
          <p:spPr>
            <a:xfrm>
              <a:off x="2819400" y="2381250"/>
              <a:ext cx="2095500" cy="2095500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  <a:effectLst>
              <a:outerShdw blurRad="508000" rotWithShape="0">
                <a:scrgbClr r="0" g="0" b="0">
                  <a:alpha val="50000"/>
                </a:sc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07E7CBA-4B5E-42E8-8694-281F35603C25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41CE772-0A9B-4BFC-ABE0-4F9EAD479BB4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7A808C6-2EEE-0143-AD7A-723EA38357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23" y="-27241"/>
            <a:ext cx="11081985" cy="692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62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482ABD-CF78-254D-ABE9-BD25403D8CD4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2827121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Talking Points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311113" y="1682801"/>
            <a:ext cx="7546676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Loss of needed bed space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State replacement facility for Lincoln Hills is 32 beds. Where will youth be housed?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With Lincoln Hills not closing on July 1, 2021 it is no longer appropriate to limit the number of 365/180 beds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9"/>
            <a:ext cx="3521679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021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482ABD-CF78-254D-ABE9-BD25403D8CD4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356357" y="638128"/>
            <a:ext cx="926800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600" dirty="0">
                <a:latin typeface="+mj-lt"/>
              </a:rPr>
              <a:t>Youth Justice Systems Improvement Program</a:t>
            </a:r>
            <a:endParaRPr lang="en-ID" sz="36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311113" y="1682801"/>
            <a:ext cx="7546676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Governor's budget: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$230,000 in FY22 and $10,837,900 in FY23</a:t>
            </a:r>
          </a:p>
          <a:p>
            <a:pPr marL="1199991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Community-based grants, residential service grants, and training system improvements</a:t>
            </a:r>
          </a:p>
          <a:p>
            <a:pPr marL="1199991" lvl="2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Support Governor’s proposal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Begins to build community capacity for serving justice-involved youth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9"/>
            <a:ext cx="3521679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4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482ABD-CF78-254D-ABE9-BD25403D8CD4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9082038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400" dirty="0">
                <a:latin typeface="+mj-lt"/>
              </a:rPr>
              <a:t>Juvenile Court Jurisdiction</a:t>
            </a:r>
            <a:endParaRPr lang="en-ID" sz="44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311113" y="1682801"/>
            <a:ext cx="7546676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17-year-old legislation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Budget raises the age of adult court jurisdiction to 18 years of age, effective for acts committed on the day after publication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Sum sufficient appropriation funded at $10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Position: support but effective date issues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9"/>
            <a:ext cx="3521679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19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482ABD-CF78-254D-ABE9-BD25403D8CD4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9082038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400" dirty="0">
                <a:latin typeface="+mj-lt"/>
              </a:rPr>
              <a:t>Talking Points</a:t>
            </a:r>
            <a:endParaRPr lang="en-ID" sz="44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311113" y="1682801"/>
            <a:ext cx="7546676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Need time to staff and build community-based resources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Asking for a July 2022 starting date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Need clarification on when funding is available compared to starting date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9"/>
            <a:ext cx="3521679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66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D9042976-D38C-0E4A-B955-C5D381A9BBED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578DB-5FD4-344F-B686-C20AC9B9C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11307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D8A687-25A1-BA47-9EB0-C196E051BFA7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D0813C6E-CDD5-E74B-91D5-8A7B2847B028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FAC22951-A185-5645-B0FA-2BE938F84BA0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sp>
        <p:nvSpPr>
          <p:cNvPr id="26" name="Grand Title">
            <a:extLst>
              <a:ext uri="{FF2B5EF4-FFF2-40B4-BE49-F238E27FC236}">
                <a16:creationId xmlns:a16="http://schemas.microsoft.com/office/drawing/2014/main" id="{0EBA24B5-0940-4B46-9A3B-FE221E7AAE7E}"/>
              </a:ext>
            </a:extLst>
          </p:cNvPr>
          <p:cNvSpPr txBox="1"/>
          <p:nvPr/>
        </p:nvSpPr>
        <p:spPr>
          <a:xfrm>
            <a:off x="876212" y="2249590"/>
            <a:ext cx="686353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Child Welfare</a:t>
            </a:r>
            <a:endParaRPr lang="en-ID" sz="4400" dirty="0">
              <a:latin typeface="Montserrat Light" panose="000004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39AFD4-86D8-D442-AA58-DD3F0048ED08}"/>
              </a:ext>
            </a:extLst>
          </p:cNvPr>
          <p:cNvGrpSpPr/>
          <p:nvPr/>
        </p:nvGrpSpPr>
        <p:grpSpPr>
          <a:xfrm>
            <a:off x="2042434" y="4005599"/>
            <a:ext cx="2178647" cy="134988"/>
            <a:chOff x="1977422" y="3864285"/>
            <a:chExt cx="2178647" cy="134988"/>
          </a:xfrm>
          <a:solidFill>
            <a:srgbClr val="002060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981F2E4-2542-4E31-9CDD-99796D29AB26}"/>
                </a:ext>
              </a:extLst>
            </p:cNvPr>
            <p:cNvGrpSpPr/>
            <p:nvPr/>
          </p:nvGrpSpPr>
          <p:grpSpPr>
            <a:xfrm>
              <a:off x="197742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BDF7B26-3DBF-4487-8393-A97BC4598074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1F98201-3A24-4C08-8008-B9E3A9068DAA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6D19F98-8E99-4E59-9DDF-230A52B6D2F8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E302E80-315A-5A4D-9983-18463AFE473B}"/>
                </a:ext>
              </a:extLst>
            </p:cNvPr>
            <p:cNvGrpSpPr/>
            <p:nvPr/>
          </p:nvGrpSpPr>
          <p:grpSpPr>
            <a:xfrm>
              <a:off x="2539537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8276AE9-75BB-514D-A1C1-DD3D485D9AA2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42E98E0-8AD0-874B-AE71-47CC98E4F634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D643A15-C4A7-5E4D-B6BF-9B5F79B3DA67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10D345A-9F61-D645-91DD-821B054A13E2}"/>
                </a:ext>
              </a:extLst>
            </p:cNvPr>
            <p:cNvGrpSpPr/>
            <p:nvPr/>
          </p:nvGrpSpPr>
          <p:grpSpPr>
            <a:xfrm>
              <a:off x="310165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3BCC3A0-285B-EE4D-9326-0B7A1AC16127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B45212-E20F-EA40-A006-9F91C1B765D1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B8AC8B7-F933-CA41-BC9E-E38A86D0D621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11F088A-5903-174E-822A-76E47B1581A0}"/>
                </a:ext>
              </a:extLst>
            </p:cNvPr>
            <p:cNvGrpSpPr/>
            <p:nvPr/>
          </p:nvGrpSpPr>
          <p:grpSpPr>
            <a:xfrm>
              <a:off x="3646481" y="3864285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0657CFA-AA94-2049-9352-2B733B549198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5E7D45F-49DB-A642-B582-E3D134A840E5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69BC4C3-8008-2748-8042-E7EA03E121A8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5D0F965-6A11-D74D-AB8F-EC8F476A4791}"/>
              </a:ext>
            </a:extLst>
          </p:cNvPr>
          <p:cNvGrpSpPr/>
          <p:nvPr/>
        </p:nvGrpSpPr>
        <p:grpSpPr>
          <a:xfrm>
            <a:off x="4256322" y="4005599"/>
            <a:ext cx="2178647" cy="134988"/>
            <a:chOff x="1977422" y="3864285"/>
            <a:chExt cx="2178647" cy="134988"/>
          </a:xfrm>
          <a:solidFill>
            <a:srgbClr val="002060"/>
          </a:solidFill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2AFA718-6947-D24E-B803-0E0D6A98EA9D}"/>
                </a:ext>
              </a:extLst>
            </p:cNvPr>
            <p:cNvGrpSpPr/>
            <p:nvPr/>
          </p:nvGrpSpPr>
          <p:grpSpPr>
            <a:xfrm>
              <a:off x="197742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F2C1253-4AB7-4044-B0DE-E5E38D190DA1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464CD42-12F4-F641-ABCC-1FA32B534CD8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AAF642B-5F6B-F740-A6E8-455FDAB494E2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18827B3-03FD-D446-A7B2-A1907DFF1EDC}"/>
                </a:ext>
              </a:extLst>
            </p:cNvPr>
            <p:cNvGrpSpPr/>
            <p:nvPr/>
          </p:nvGrpSpPr>
          <p:grpSpPr>
            <a:xfrm>
              <a:off x="2539537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FC3EFF8-19D5-0644-805C-15EAC207BCD1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C6A1BF6-22A6-2741-B087-5CD4DF0D3DC0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6423E7C-4273-3048-A1AA-06CBBB6D5957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D9288D6-6F7B-3F4B-871C-CBD01CFE0A49}"/>
                </a:ext>
              </a:extLst>
            </p:cNvPr>
            <p:cNvGrpSpPr/>
            <p:nvPr/>
          </p:nvGrpSpPr>
          <p:grpSpPr>
            <a:xfrm>
              <a:off x="310165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BED07B4-9B08-0D46-BDA1-BA3D3BABC5B9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4DC6828-F538-CF47-95C8-057DB409AE90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DB94CD4-7282-F442-A209-B56E01E4C336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2A93A1B-DAFB-6B4C-B3F5-DA08DE269272}"/>
                </a:ext>
              </a:extLst>
            </p:cNvPr>
            <p:cNvGrpSpPr/>
            <p:nvPr/>
          </p:nvGrpSpPr>
          <p:grpSpPr>
            <a:xfrm>
              <a:off x="3646481" y="3864285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9C42D20-E2A2-8442-AD71-AFFB1474A417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9E86AE3-F4D5-BD4E-B287-51CC1DCB7727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D5426AB-8AC0-964F-B882-1E9CF2BAE6DB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3766FAC-C9C7-FD4D-BFD3-5FA9D3AB85A0}"/>
              </a:ext>
            </a:extLst>
          </p:cNvPr>
          <p:cNvSpPr txBox="1"/>
          <p:nvPr/>
        </p:nvSpPr>
        <p:spPr>
          <a:xfrm>
            <a:off x="2153509" y="4360788"/>
            <a:ext cx="4323726" cy="606384"/>
          </a:xfrm>
          <a:prstGeom prst="rect">
            <a:avLst/>
          </a:prstGeom>
          <a:solidFill>
            <a:schemeClr val="tx2">
              <a:lumMod val="40000"/>
              <a:lumOff val="60000"/>
              <a:alpha val="78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</a:rPr>
              <a:t>Sarah Diedrick-Kasdorf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</a:rPr>
              <a:t>Deputy Director of Government Affairs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D265A75-75C0-7947-94DA-A429A0B51A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51" y="153044"/>
            <a:ext cx="1084149" cy="12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82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482ABD-CF78-254D-ABE9-BD25403D8CD4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9082038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400" dirty="0">
                <a:latin typeface="+mj-lt"/>
              </a:rPr>
              <a:t>Family First Prevention Services Act</a:t>
            </a:r>
            <a:endParaRPr lang="en-ID" sz="44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311113" y="1682801"/>
            <a:ext cx="7546676" cy="7294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Federal law adopted in February 2018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Focus: keep families intact by reducing the number of children in foster care and building more family-based environments for children who cannot remain safely in their homes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Provide preventive services that help families at risk stay together through the use of evidence-based services</a:t>
            </a:r>
          </a:p>
          <a:p>
            <a:pPr lvl="1"/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Funding model: modifies how states claim Title IV-E funding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Only QRTPs eligible for reimbursement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Need a state law change to define and add certain requirements to comply with federal law 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9"/>
            <a:ext cx="3521679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03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482ABD-CF78-254D-ABE9-BD25403D8CD4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356357" y="638128"/>
            <a:ext cx="9268002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400" dirty="0">
                <a:latin typeface="+mj-lt"/>
              </a:rPr>
              <a:t>Children and Family Aids</a:t>
            </a:r>
            <a:endParaRPr lang="en-ID" sz="44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311113" y="1682801"/>
            <a:ext cx="7546676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State and federal funds provided to counties to fund child welfare services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Current allocation: $101,359,373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Even after the significant increase received last budget, the need for additional investment remains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9"/>
            <a:ext cx="3521679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931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74FCDD-70ED-2F4E-8260-38C32D0ED04C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5073312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Subsidized Guardianship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356357" y="1567549"/>
            <a:ext cx="7546676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Permanency option for youth in the child welfare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Child welfare agencies are required to offer to all providers who are eligible to receive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Used when termination of parental rights (TPR) or parental reunification are not viable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7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ABBE79A-6F34-DD4F-BF3C-7FEA825F0732}"/>
              </a:ext>
            </a:extLst>
          </p:cNvPr>
          <p:cNvSpPr/>
          <p:nvPr/>
        </p:nvSpPr>
        <p:spPr>
          <a:xfrm>
            <a:off x="2262579" y="4765509"/>
            <a:ext cx="6220887" cy="1938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Benefits</a:t>
            </a:r>
          </a:p>
          <a:p>
            <a:pPr marL="80002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Maintains a monthly payment</a:t>
            </a:r>
          </a:p>
          <a:p>
            <a:pPr marL="1257141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Similar to a foster care payment</a:t>
            </a:r>
          </a:p>
          <a:p>
            <a:pPr marL="80002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Medicaid eligibility continues</a:t>
            </a:r>
          </a:p>
          <a:p>
            <a:pPr marL="80002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 need for a TPR order</a:t>
            </a:r>
          </a:p>
        </p:txBody>
      </p:sp>
    </p:spTree>
    <p:extLst>
      <p:ext uri="{BB962C8B-B14F-4D97-AF65-F5344CB8AC3E}">
        <p14:creationId xmlns:p14="http://schemas.microsoft.com/office/powerpoint/2010/main" val="1055354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74FCDD-70ED-2F4E-8260-38C32D0ED04C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5073312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Subsidized Guardianship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12056" y="1891809"/>
            <a:ext cx="7508300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Subsidized guardianship payments are made from each county’s Children and Family Aids allocation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 the time the program was created, counties were told it would be cost neutral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That is not the case; county costs continue to rise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If youth adopted, payments from the Children and Family Aids allocation would stop</a:t>
            </a:r>
          </a:p>
          <a:p>
            <a:pPr marL="1199991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If a special needs adoption, payment comes from the Adoption Assistance Program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Payment amounts continue to compound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7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15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AAA4A9-B5C4-9F4E-BAA8-A3D702AA76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7819"/>
          <a:stretch/>
        </p:blipFill>
        <p:spPr>
          <a:xfrm>
            <a:off x="24934" y="0"/>
            <a:ext cx="12193588" cy="1219358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EAEF5F8-D6CD-1D44-913A-8F69696AB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228341"/>
              </p:ext>
            </p:extLst>
          </p:nvPr>
        </p:nvGraphicFramePr>
        <p:xfrm>
          <a:off x="954304" y="976154"/>
          <a:ext cx="10334847" cy="5547360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3444213">
                  <a:extLst>
                    <a:ext uri="{9D8B030D-6E8A-4147-A177-3AD203B41FA5}">
                      <a16:colId xmlns:a16="http://schemas.microsoft.com/office/drawing/2014/main" val="917562837"/>
                    </a:ext>
                  </a:extLst>
                </a:gridCol>
                <a:gridCol w="3445317">
                  <a:extLst>
                    <a:ext uri="{9D8B030D-6E8A-4147-A177-3AD203B41FA5}">
                      <a16:colId xmlns:a16="http://schemas.microsoft.com/office/drawing/2014/main" val="536542655"/>
                    </a:ext>
                  </a:extLst>
                </a:gridCol>
                <a:gridCol w="3445317">
                  <a:extLst>
                    <a:ext uri="{9D8B030D-6E8A-4147-A177-3AD203B41FA5}">
                      <a16:colId xmlns:a16="http://schemas.microsoft.com/office/drawing/2014/main" val="2020176239"/>
                    </a:ext>
                  </a:extLst>
                </a:gridCol>
              </a:tblGrid>
              <a:tr h="19776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Year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Number of Children Receiving Subsidized Guardianship Payment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Total Subsidized Guardianship Costs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894690"/>
                  </a:ext>
                </a:extLst>
              </a:tr>
              <a:tr h="4187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2013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109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$429,063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21916"/>
                  </a:ext>
                </a:extLst>
              </a:tr>
              <a:tr h="4187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2014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219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$1,005,057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560605"/>
                  </a:ext>
                </a:extLst>
              </a:tr>
              <a:tr h="4187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2015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304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$1,472,983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979439"/>
                  </a:ext>
                </a:extLst>
              </a:tr>
              <a:tr h="4187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2016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405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$1,865,881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476105"/>
                  </a:ext>
                </a:extLst>
              </a:tr>
              <a:tr h="4187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2017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492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$2,551,579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993321"/>
                  </a:ext>
                </a:extLst>
              </a:tr>
              <a:tr h="4187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2018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622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$3,501,338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747854"/>
                  </a:ext>
                </a:extLst>
              </a:tr>
              <a:tr h="4187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2019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780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$4,436,609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048002"/>
                  </a:ext>
                </a:extLst>
              </a:tr>
              <a:tr h="4187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>
                    <a:solidFill>
                      <a:srgbClr val="00206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930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$5,511,740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470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61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s">
            <a:extLst>
              <a:ext uri="{FF2B5EF4-FFF2-40B4-BE49-F238E27FC236}">
                <a16:creationId xmlns:a16="http://schemas.microsoft.com/office/drawing/2014/main" id="{EB0FF527-A168-4A6B-9BF6-E905A1F3EA63}"/>
              </a:ext>
            </a:extLst>
          </p:cNvPr>
          <p:cNvSpPr/>
          <p:nvPr/>
        </p:nvSpPr>
        <p:spPr>
          <a:xfrm>
            <a:off x="0" y="4172667"/>
            <a:ext cx="12193588" cy="270462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" name="Grand Title">
            <a:extLst>
              <a:ext uri="{FF2B5EF4-FFF2-40B4-BE49-F238E27FC236}">
                <a16:creationId xmlns:a16="http://schemas.microsoft.com/office/drawing/2014/main" id="{FF9D6C01-B1E0-429A-B063-1B1F13D20B18}"/>
              </a:ext>
            </a:extLst>
          </p:cNvPr>
          <p:cNvSpPr txBox="1"/>
          <p:nvPr/>
        </p:nvSpPr>
        <p:spPr>
          <a:xfrm>
            <a:off x="436960" y="415134"/>
            <a:ext cx="4457655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Welcome</a:t>
            </a:r>
            <a:endParaRPr lang="en-ID" sz="5400" dirty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89FB29-917D-4386-9A4B-900A51C82184}"/>
              </a:ext>
            </a:extLst>
          </p:cNvPr>
          <p:cNvGrpSpPr/>
          <p:nvPr/>
        </p:nvGrpSpPr>
        <p:grpSpPr>
          <a:xfrm>
            <a:off x="1987297" y="1659768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C041532-FC2E-4C8F-A3A6-DFD582FAD225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5110CBA-5210-4138-8943-4B9C6F566D12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34" name="TextBox">
            <a:extLst>
              <a:ext uri="{FF2B5EF4-FFF2-40B4-BE49-F238E27FC236}">
                <a16:creationId xmlns:a16="http://schemas.microsoft.com/office/drawing/2014/main" id="{083D703D-FA74-4557-A2AF-215287C5DE81}"/>
              </a:ext>
            </a:extLst>
          </p:cNvPr>
          <p:cNvSpPr txBox="1"/>
          <p:nvPr/>
        </p:nvSpPr>
        <p:spPr>
          <a:xfrm>
            <a:off x="8698449" y="6242900"/>
            <a:ext cx="3097002" cy="2866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ID" dirty="0">
                <a:solidFill>
                  <a:schemeClr val="bg1"/>
                </a:solidFill>
              </a:rPr>
              <a:t>WISCONSIN COUNTIES ASSOCIATION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3B7CF3-3361-4217-87FC-6C662E73B58F}"/>
              </a:ext>
            </a:extLst>
          </p:cNvPr>
          <p:cNvCxnSpPr>
            <a:cxnSpLocks/>
          </p:cNvCxnSpPr>
          <p:nvPr/>
        </p:nvCxnSpPr>
        <p:spPr>
          <a:xfrm>
            <a:off x="8698449" y="6637999"/>
            <a:ext cx="3179576" cy="0"/>
          </a:xfrm>
          <a:prstGeom prst="line">
            <a:avLst/>
          </a:prstGeom>
          <a:ln w="15875">
            <a:gradFill>
              <a:gsLst>
                <a:gs pos="0">
                  <a:schemeClr val="tx2">
                    <a:lumMod val="75000"/>
                  </a:schemeClr>
                </a:gs>
                <a:gs pos="99000">
                  <a:srgbClr val="0070C0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90190D0D-678D-584B-B714-E68BBCC566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140" y="1470787"/>
            <a:ext cx="1277293" cy="16529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95B4393-650F-CD4C-82F9-867DAED3D3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055" y="98177"/>
            <a:ext cx="1635970" cy="1847939"/>
          </a:xfrm>
          <a:prstGeom prst="rect">
            <a:avLst/>
          </a:prstGeom>
        </p:spPr>
      </p:pic>
      <p:sp>
        <p:nvSpPr>
          <p:cNvPr id="17" name="Freeform: Shape 22">
            <a:extLst>
              <a:ext uri="{FF2B5EF4-FFF2-40B4-BE49-F238E27FC236}">
                <a16:creationId xmlns:a16="http://schemas.microsoft.com/office/drawing/2014/main" id="{A69EC9A9-7289-2342-83B7-343F57E9A492}"/>
              </a:ext>
            </a:extLst>
          </p:cNvPr>
          <p:cNvSpPr/>
          <p:nvPr/>
        </p:nvSpPr>
        <p:spPr>
          <a:xfrm>
            <a:off x="1230785" y="2512090"/>
            <a:ext cx="2927377" cy="3204655"/>
          </a:xfrm>
          <a:custGeom>
            <a:avLst/>
            <a:gdLst>
              <a:gd name="connsiteX0" fmla="*/ 0 w 2208939"/>
              <a:gd name="connsiteY0" fmla="*/ 0 h 2873568"/>
              <a:gd name="connsiteX1" fmla="*/ 571548 w 2208939"/>
              <a:gd name="connsiteY1" fmla="*/ 0 h 2873568"/>
              <a:gd name="connsiteX2" fmla="*/ 580573 w 2208939"/>
              <a:gd name="connsiteY2" fmla="*/ 89526 h 2873568"/>
              <a:gd name="connsiteX3" fmla="*/ 1104469 w 2208939"/>
              <a:gd name="connsiteY3" fmla="*/ 516514 h 2873568"/>
              <a:gd name="connsiteX4" fmla="*/ 1628365 w 2208939"/>
              <a:gd name="connsiteY4" fmla="*/ 89526 h 2873568"/>
              <a:gd name="connsiteX5" fmla="*/ 1637390 w 2208939"/>
              <a:gd name="connsiteY5" fmla="*/ 0 h 2873568"/>
              <a:gd name="connsiteX6" fmla="*/ 2208939 w 2208939"/>
              <a:gd name="connsiteY6" fmla="*/ 0 h 2873568"/>
              <a:gd name="connsiteX7" fmla="*/ 2208939 w 2208939"/>
              <a:gd name="connsiteY7" fmla="*/ 2873568 h 2873568"/>
              <a:gd name="connsiteX8" fmla="*/ 0 w 2208939"/>
              <a:gd name="connsiteY8" fmla="*/ 2873568 h 287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8939" h="2873568">
                <a:moveTo>
                  <a:pt x="0" y="0"/>
                </a:moveTo>
                <a:lnTo>
                  <a:pt x="571548" y="0"/>
                </a:lnTo>
                <a:lnTo>
                  <a:pt x="580573" y="89526"/>
                </a:lnTo>
                <a:cubicBezTo>
                  <a:pt x="630437" y="333207"/>
                  <a:pt x="846046" y="516514"/>
                  <a:pt x="1104469" y="516514"/>
                </a:cubicBezTo>
                <a:cubicBezTo>
                  <a:pt x="1362892" y="516514"/>
                  <a:pt x="1578500" y="333207"/>
                  <a:pt x="1628365" y="89526"/>
                </a:cubicBezTo>
                <a:lnTo>
                  <a:pt x="1637390" y="0"/>
                </a:lnTo>
                <a:lnTo>
                  <a:pt x="2208939" y="0"/>
                </a:lnTo>
                <a:lnTo>
                  <a:pt x="2208939" y="2873568"/>
                </a:lnTo>
                <a:lnTo>
                  <a:pt x="0" y="28735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18" name="Center Text Body">
            <a:extLst>
              <a:ext uri="{FF2B5EF4-FFF2-40B4-BE49-F238E27FC236}">
                <a16:creationId xmlns:a16="http://schemas.microsoft.com/office/drawing/2014/main" id="{E3AA7207-4EFD-824B-9E54-1190680D501E}"/>
              </a:ext>
            </a:extLst>
          </p:cNvPr>
          <p:cNvSpPr txBox="1"/>
          <p:nvPr/>
        </p:nvSpPr>
        <p:spPr>
          <a:xfrm>
            <a:off x="1612710" y="3984145"/>
            <a:ext cx="2439262" cy="283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 dirty="0"/>
              <a:t>Chair, WCA Board of Directors</a:t>
            </a:r>
          </a:p>
        </p:txBody>
      </p:sp>
      <p:sp>
        <p:nvSpPr>
          <p:cNvPr id="19" name="TextBox">
            <a:extLst>
              <a:ext uri="{FF2B5EF4-FFF2-40B4-BE49-F238E27FC236}">
                <a16:creationId xmlns:a16="http://schemas.microsoft.com/office/drawing/2014/main" id="{83B66508-3AD5-F644-9799-42DA3D4A5321}"/>
              </a:ext>
            </a:extLst>
          </p:cNvPr>
          <p:cNvSpPr txBox="1"/>
          <p:nvPr/>
        </p:nvSpPr>
        <p:spPr>
          <a:xfrm>
            <a:off x="1921017" y="3382846"/>
            <a:ext cx="1551707" cy="3642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D" sz="1800" dirty="0"/>
              <a:t>LANCE PLIML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3D15A4-5FED-614F-8807-FD7FE1944506}"/>
              </a:ext>
            </a:extLst>
          </p:cNvPr>
          <p:cNvCxnSpPr>
            <a:cxnSpLocks/>
          </p:cNvCxnSpPr>
          <p:nvPr/>
        </p:nvCxnSpPr>
        <p:spPr>
          <a:xfrm>
            <a:off x="1812875" y="3818278"/>
            <a:ext cx="1773729" cy="0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enter Text Body">
            <a:extLst>
              <a:ext uri="{FF2B5EF4-FFF2-40B4-BE49-F238E27FC236}">
                <a16:creationId xmlns:a16="http://schemas.microsoft.com/office/drawing/2014/main" id="{DCB07362-E772-E34B-99F9-96EA1E70731B}"/>
              </a:ext>
            </a:extLst>
          </p:cNvPr>
          <p:cNvSpPr txBox="1"/>
          <p:nvPr/>
        </p:nvSpPr>
        <p:spPr>
          <a:xfrm>
            <a:off x="1622222" y="4444647"/>
            <a:ext cx="2188051" cy="283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 dirty="0"/>
              <a:t>Wood County Board Chair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E6678925-2FC4-CD40-880B-5736F26FF3F8}"/>
              </a:ext>
            </a:extLst>
          </p:cNvPr>
          <p:cNvSpPr/>
          <p:nvPr/>
        </p:nvSpPr>
        <p:spPr>
          <a:xfrm>
            <a:off x="1410258" y="4111705"/>
            <a:ext cx="121186" cy="102368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4571AC24-633F-FE48-8444-2AFB955E4D99}"/>
              </a:ext>
            </a:extLst>
          </p:cNvPr>
          <p:cNvSpPr/>
          <p:nvPr/>
        </p:nvSpPr>
        <p:spPr>
          <a:xfrm>
            <a:off x="1413321" y="4560473"/>
            <a:ext cx="121186" cy="102368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9" name="Content Placeholder 2" descr="B9318444831Z.1_20150814164242_000_G5FBKIEQE.1-0.jpg">
            <a:extLst>
              <a:ext uri="{FF2B5EF4-FFF2-40B4-BE49-F238E27FC236}">
                <a16:creationId xmlns:a16="http://schemas.microsoft.com/office/drawing/2014/main" id="{8377A896-EDC9-DC46-AD42-1A9E0990DA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7797" y="1239323"/>
            <a:ext cx="2075187" cy="242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74FCDD-70ED-2F4E-8260-38C32D0ED04C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3888565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Governor’s Budget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99602" y="1908337"/>
            <a:ext cx="7508300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Governor’s 2021-23 state biennial budget proposal makes several positive investments in the child welfare system:</a:t>
            </a:r>
            <a:br>
              <a:rPr lang="en-US" sz="2000" dirty="0"/>
            </a:br>
            <a:r>
              <a:rPr lang="en-US" sz="2000" dirty="0"/>
              <a:t> -	A $5 million increase in FY22 and a $10 million increase in 		FY23 in the Children and Family Aids allocation</a:t>
            </a:r>
            <a:br>
              <a:rPr lang="en-US" sz="2000" dirty="0"/>
            </a:br>
            <a:r>
              <a:rPr lang="en-US" sz="2000" dirty="0"/>
              <a:t> 	-	Modifications to current law to conform to the Family First 		Prevention Services Act</a:t>
            </a:r>
            <a:br>
              <a:rPr lang="en-US" sz="2000" dirty="0"/>
            </a:br>
            <a:r>
              <a:rPr lang="en-US" sz="2000" dirty="0"/>
              <a:t>	-	A $12,342,700 investment in in-home prevention services 	- 	$200,000 to provide training for congregate care providers</a:t>
            </a:r>
            <a:br>
              <a:rPr lang="en-US" sz="2000" dirty="0"/>
            </a:br>
            <a:r>
              <a:rPr lang="en-US" sz="2000" dirty="0"/>
              <a:t>	-	$1,000,000 in FY22 and $500,000 in FY23 for child 				welfare new worker training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2020, counties spent $5,511,740 on subsidized guardianship payments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7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96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74FCDD-70ED-2F4E-8260-38C32D0ED04C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3660169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Requested Action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99602" y="1908337"/>
            <a:ext cx="7508300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Support the Governor’s proposal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Transfer payment responsibility for subsidized guardianships to the state in a manner similar to the adoption assistance program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7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58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74FCDD-70ED-2F4E-8260-38C32D0ED04C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2827121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Talking Points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12056" y="1891809"/>
            <a:ext cx="7508300" cy="572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FFPSA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If Wisconsin is not in compliance with the FFPSA by September 29, 2021, a significant amount of federal funding will be lost</a:t>
            </a:r>
          </a:p>
          <a:p>
            <a:pPr marL="1199991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$8 million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Counties receive federal IV-E funds as part of their Children and Family Aids allocation. Those funds are used to provide critical child welfare services, including child abuse and neglect assessments, out-of-home placements, reunification services including parenting classes, etc. 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During the 2019-21 state budget process counties successfully made the case for increased child welfare funding; failure to reach timely compliance with the FFPSA requirements will take us a step backwards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Note: There is separate legislation on this provision as 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7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073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74FCDD-70ED-2F4E-8260-38C32D0ED04C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2827121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Talking Points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12056" y="1891809"/>
            <a:ext cx="7508300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Children and Family Aids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The system is still underfunded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Staff to caseload ratios still remain high and out-of-home placement costs still weigh heavily on county budgets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Counties likely to pay higher rates for placements in QRTPs.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7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191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74FCDD-70ED-2F4E-8260-38C32D0ED04C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1E8C0-4C09-D248-A024-52EBC9C2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77" y="0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2827121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Talking Points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385260" y="2097081"/>
            <a:ext cx="7802970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Subsidized Guardianship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Consistent with the payment structure for other permanency options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Once a subsidized guardianship is established, the case is essentially closed</a:t>
            </a:r>
          </a:p>
          <a:p>
            <a:pPr marL="1199991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Child welfare workers cease to work with the family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Counties must dedicate funds that would have been previously redirected to other child welfare needs to subsidized guardianship payments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7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470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AC698121-BE24-F34C-BBFD-32AF31ED87A4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26" name="Grand Title">
            <a:extLst>
              <a:ext uri="{FF2B5EF4-FFF2-40B4-BE49-F238E27FC236}">
                <a16:creationId xmlns:a16="http://schemas.microsoft.com/office/drawing/2014/main" id="{0EBA24B5-0940-4B46-9A3B-FE221E7AAE7E}"/>
              </a:ext>
            </a:extLst>
          </p:cNvPr>
          <p:cNvSpPr txBox="1"/>
          <p:nvPr/>
        </p:nvSpPr>
        <p:spPr>
          <a:xfrm>
            <a:off x="1472953" y="2342701"/>
            <a:ext cx="5781020" cy="16619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Mental Health Services</a:t>
            </a:r>
            <a:endParaRPr lang="en-ID" sz="4400" dirty="0">
              <a:latin typeface="Montserrat Light" panose="000004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39AFD4-86D8-D442-AA58-DD3F0048ED08}"/>
              </a:ext>
            </a:extLst>
          </p:cNvPr>
          <p:cNvGrpSpPr/>
          <p:nvPr/>
        </p:nvGrpSpPr>
        <p:grpSpPr>
          <a:xfrm>
            <a:off x="2042434" y="4005599"/>
            <a:ext cx="2178647" cy="134988"/>
            <a:chOff x="1977422" y="3864285"/>
            <a:chExt cx="2178647" cy="134988"/>
          </a:xfrm>
          <a:solidFill>
            <a:srgbClr val="002060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981F2E4-2542-4E31-9CDD-99796D29AB26}"/>
                </a:ext>
              </a:extLst>
            </p:cNvPr>
            <p:cNvGrpSpPr/>
            <p:nvPr/>
          </p:nvGrpSpPr>
          <p:grpSpPr>
            <a:xfrm>
              <a:off x="197742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BDF7B26-3DBF-4487-8393-A97BC4598074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1F98201-3A24-4C08-8008-B9E3A9068DAA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6D19F98-8E99-4E59-9DDF-230A52B6D2F8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E302E80-315A-5A4D-9983-18463AFE473B}"/>
                </a:ext>
              </a:extLst>
            </p:cNvPr>
            <p:cNvGrpSpPr/>
            <p:nvPr/>
          </p:nvGrpSpPr>
          <p:grpSpPr>
            <a:xfrm>
              <a:off x="2539537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8276AE9-75BB-514D-A1C1-DD3D485D9AA2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42E98E0-8AD0-874B-AE71-47CC98E4F634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D643A15-C4A7-5E4D-B6BF-9B5F79B3DA67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10D345A-9F61-D645-91DD-821B054A13E2}"/>
                </a:ext>
              </a:extLst>
            </p:cNvPr>
            <p:cNvGrpSpPr/>
            <p:nvPr/>
          </p:nvGrpSpPr>
          <p:grpSpPr>
            <a:xfrm>
              <a:off x="310165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3BCC3A0-285B-EE4D-9326-0B7A1AC16127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B45212-E20F-EA40-A006-9F91C1B765D1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B8AC8B7-F933-CA41-BC9E-E38A86D0D621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11F088A-5903-174E-822A-76E47B1581A0}"/>
                </a:ext>
              </a:extLst>
            </p:cNvPr>
            <p:cNvGrpSpPr/>
            <p:nvPr/>
          </p:nvGrpSpPr>
          <p:grpSpPr>
            <a:xfrm>
              <a:off x="3646481" y="3864285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0657CFA-AA94-2049-9352-2B733B549198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5E7D45F-49DB-A642-B582-E3D134A840E5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69BC4C3-8008-2748-8042-E7EA03E121A8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5D0F965-6A11-D74D-AB8F-EC8F476A4791}"/>
              </a:ext>
            </a:extLst>
          </p:cNvPr>
          <p:cNvGrpSpPr/>
          <p:nvPr/>
        </p:nvGrpSpPr>
        <p:grpSpPr>
          <a:xfrm>
            <a:off x="4256322" y="4005599"/>
            <a:ext cx="2178647" cy="134988"/>
            <a:chOff x="1977422" y="3864285"/>
            <a:chExt cx="2178647" cy="134988"/>
          </a:xfrm>
          <a:solidFill>
            <a:srgbClr val="002060"/>
          </a:solidFill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2AFA718-6947-D24E-B803-0E0D6A98EA9D}"/>
                </a:ext>
              </a:extLst>
            </p:cNvPr>
            <p:cNvGrpSpPr/>
            <p:nvPr/>
          </p:nvGrpSpPr>
          <p:grpSpPr>
            <a:xfrm>
              <a:off x="197742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F2C1253-4AB7-4044-B0DE-E5E38D190DA1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464CD42-12F4-F641-ABCC-1FA32B534CD8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AAF642B-5F6B-F740-A6E8-455FDAB494E2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18827B3-03FD-D446-A7B2-A1907DFF1EDC}"/>
                </a:ext>
              </a:extLst>
            </p:cNvPr>
            <p:cNvGrpSpPr/>
            <p:nvPr/>
          </p:nvGrpSpPr>
          <p:grpSpPr>
            <a:xfrm>
              <a:off x="2539537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FC3EFF8-19D5-0644-805C-15EAC207BCD1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C6A1BF6-22A6-2741-B087-5CD4DF0D3DC0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6423E7C-4273-3048-A1AA-06CBBB6D5957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D9288D6-6F7B-3F4B-871C-CBD01CFE0A49}"/>
                </a:ext>
              </a:extLst>
            </p:cNvPr>
            <p:cNvGrpSpPr/>
            <p:nvPr/>
          </p:nvGrpSpPr>
          <p:grpSpPr>
            <a:xfrm>
              <a:off x="310165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BED07B4-9B08-0D46-BDA1-BA3D3BABC5B9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4DC6828-F538-CF47-95C8-057DB409AE90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DB94CD4-7282-F442-A209-B56E01E4C336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2A93A1B-DAFB-6B4C-B3F5-DA08DE269272}"/>
                </a:ext>
              </a:extLst>
            </p:cNvPr>
            <p:cNvGrpSpPr/>
            <p:nvPr/>
          </p:nvGrpSpPr>
          <p:grpSpPr>
            <a:xfrm>
              <a:off x="3646481" y="3864285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9C42D20-E2A2-8442-AD71-AFFB1474A417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9E86AE3-F4D5-BD4E-B287-51CC1DCB7727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D5426AB-8AC0-964F-B882-1E9CF2BAE6DB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3766FAC-C9C7-FD4D-BFD3-5FA9D3AB85A0}"/>
              </a:ext>
            </a:extLst>
          </p:cNvPr>
          <p:cNvSpPr txBox="1"/>
          <p:nvPr/>
        </p:nvSpPr>
        <p:spPr>
          <a:xfrm>
            <a:off x="2153509" y="4360788"/>
            <a:ext cx="4323726" cy="606384"/>
          </a:xfrm>
          <a:prstGeom prst="rect">
            <a:avLst/>
          </a:prstGeom>
          <a:solidFill>
            <a:schemeClr val="tx2">
              <a:lumMod val="40000"/>
              <a:lumOff val="60000"/>
              <a:alpha val="78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</a:rPr>
              <a:t>Sarah Diedrick-Kasdorf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</a:rPr>
              <a:t>Deputy Director of Government Affairs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096B441-46B5-874C-8079-457B611EF6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2976" y="-148"/>
            <a:ext cx="3180611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2D8A687-25A1-BA47-9EB0-C196E051BFA7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D0813C6E-CDD5-E74B-91D5-8A7B2847B028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FAC22951-A185-5645-B0FA-2BE938F84BA0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140A1F-8A25-6E4E-B83D-2880B0B030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51" y="153044"/>
            <a:ext cx="1084149" cy="12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07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01045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011062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8035123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42321" y="638128"/>
            <a:ext cx="5993757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Mental Health Crisis Services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349490" y="1891809"/>
            <a:ext cx="6703367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Counties have the primary responsibility for the well-being, treatment, and care of persons with mental illness and substance use disorders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Counties can provide services directly or contract for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Services must be provided in the least restrictive environment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7354575" y="269890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52" y="2755828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8"/>
            <a:ext cx="5871179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817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01045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011062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8035123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559351" y="148601"/>
            <a:ext cx="5392695" cy="123110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Emergency Mental Health</a:t>
            </a:r>
          </a:p>
          <a:p>
            <a:r>
              <a:rPr lang="en-US" sz="4000" dirty="0">
                <a:latin typeface="+mj-lt"/>
              </a:rPr>
              <a:t> Services Program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280711" y="1833303"/>
            <a:ext cx="7025742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Each county is required to have an emergency mental health services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Serve people in crisis situations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Minimum services: 24-hour crisis telephone service and 24-hour in-person service on an on-call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To qualify for MA: mobile crisis team, walk-in services, short-term voluntary or involuntary hospital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Emergency detention under Wis. Stat. Ch. 51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7354575" y="269890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52" y="2755828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542321" y="1379707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902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01045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011062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8035123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723555" y="404372"/>
            <a:ext cx="4496231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Emergency Detention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721469" y="1712559"/>
            <a:ext cx="7025742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Concerns with the current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Number and location of beds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Lack of placement options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Medical clearance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Time commitment for law enforcement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7354575" y="269890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52" y="2755828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721469" y="1108880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159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1353" y="0"/>
            <a:ext cx="2152235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1" y="0"/>
            <a:ext cx="10017291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0" y="153043"/>
            <a:ext cx="10041351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723555" y="404372"/>
            <a:ext cx="7570790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Medical Assistance – SUD Treatment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236775" y="1692383"/>
            <a:ext cx="8640159" cy="4031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Medical assistance provides coverage of substance abuse treatment in community-based, residential settings</a:t>
            </a:r>
          </a:p>
          <a:p>
            <a:pPr marL="80002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Access through comprehensive community services (CCS)</a:t>
            </a:r>
          </a:p>
          <a:p>
            <a:pPr marL="80002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Residential substance use disorder treatment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Medicaid funds treatment costs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Medicaid does not fund room and board</a:t>
            </a:r>
          </a:p>
          <a:p>
            <a:pPr marL="80002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Costs paid by counties or individual</a:t>
            </a:r>
          </a:p>
          <a:p>
            <a:endParaRPr lang="en-US" sz="2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9286674" y="269693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693" y="2680944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721469" y="1108881"/>
            <a:ext cx="3662255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93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s">
            <a:extLst>
              <a:ext uri="{FF2B5EF4-FFF2-40B4-BE49-F238E27FC236}">
                <a16:creationId xmlns:a16="http://schemas.microsoft.com/office/drawing/2014/main" id="{EB0FF527-A168-4A6B-9BF6-E905A1F3EA63}"/>
              </a:ext>
            </a:extLst>
          </p:cNvPr>
          <p:cNvSpPr/>
          <p:nvPr/>
        </p:nvSpPr>
        <p:spPr>
          <a:xfrm>
            <a:off x="0" y="4172667"/>
            <a:ext cx="12193588" cy="270462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" name="Grand Title">
            <a:extLst>
              <a:ext uri="{FF2B5EF4-FFF2-40B4-BE49-F238E27FC236}">
                <a16:creationId xmlns:a16="http://schemas.microsoft.com/office/drawing/2014/main" id="{FF9D6C01-B1E0-429A-B063-1B1F13D20B18}"/>
              </a:ext>
            </a:extLst>
          </p:cNvPr>
          <p:cNvSpPr txBox="1"/>
          <p:nvPr/>
        </p:nvSpPr>
        <p:spPr>
          <a:xfrm>
            <a:off x="436960" y="415134"/>
            <a:ext cx="4457655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Welcome</a:t>
            </a:r>
            <a:endParaRPr lang="en-ID" sz="5400" dirty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89FB29-917D-4386-9A4B-900A51C82184}"/>
              </a:ext>
            </a:extLst>
          </p:cNvPr>
          <p:cNvGrpSpPr/>
          <p:nvPr/>
        </p:nvGrpSpPr>
        <p:grpSpPr>
          <a:xfrm>
            <a:off x="1987297" y="1659768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C041532-FC2E-4C8F-A3A6-DFD582FAD225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5110CBA-5210-4138-8943-4B9C6F566D12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34" name="TextBox">
            <a:extLst>
              <a:ext uri="{FF2B5EF4-FFF2-40B4-BE49-F238E27FC236}">
                <a16:creationId xmlns:a16="http://schemas.microsoft.com/office/drawing/2014/main" id="{083D703D-FA74-4557-A2AF-215287C5DE81}"/>
              </a:ext>
            </a:extLst>
          </p:cNvPr>
          <p:cNvSpPr txBox="1"/>
          <p:nvPr/>
        </p:nvSpPr>
        <p:spPr>
          <a:xfrm>
            <a:off x="8698449" y="6242900"/>
            <a:ext cx="3097002" cy="2866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ID" dirty="0">
                <a:solidFill>
                  <a:schemeClr val="bg1"/>
                </a:solidFill>
              </a:rPr>
              <a:t>WISCONSIN COUNTIES ASSOCIATION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3B7CF3-3361-4217-87FC-6C662E73B58F}"/>
              </a:ext>
            </a:extLst>
          </p:cNvPr>
          <p:cNvCxnSpPr>
            <a:cxnSpLocks/>
          </p:cNvCxnSpPr>
          <p:nvPr/>
        </p:nvCxnSpPr>
        <p:spPr>
          <a:xfrm>
            <a:off x="8698449" y="6637999"/>
            <a:ext cx="3179576" cy="0"/>
          </a:xfrm>
          <a:prstGeom prst="line">
            <a:avLst/>
          </a:prstGeom>
          <a:ln w="15875">
            <a:gradFill>
              <a:gsLst>
                <a:gs pos="0">
                  <a:schemeClr val="tx2">
                    <a:lumMod val="75000"/>
                  </a:schemeClr>
                </a:gs>
                <a:gs pos="99000">
                  <a:srgbClr val="0070C0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90190D0D-678D-584B-B714-E68BBCC566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140" y="1470787"/>
            <a:ext cx="1277293" cy="16529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95B4393-650F-CD4C-82F9-867DAED3D3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055" y="98177"/>
            <a:ext cx="1635970" cy="1847939"/>
          </a:xfrm>
          <a:prstGeom prst="rect">
            <a:avLst/>
          </a:prstGeom>
        </p:spPr>
      </p:pic>
      <p:sp>
        <p:nvSpPr>
          <p:cNvPr id="17" name="Freeform: Shape 22">
            <a:extLst>
              <a:ext uri="{FF2B5EF4-FFF2-40B4-BE49-F238E27FC236}">
                <a16:creationId xmlns:a16="http://schemas.microsoft.com/office/drawing/2014/main" id="{A69EC9A9-7289-2342-83B7-343F57E9A492}"/>
              </a:ext>
            </a:extLst>
          </p:cNvPr>
          <p:cNvSpPr/>
          <p:nvPr/>
        </p:nvSpPr>
        <p:spPr>
          <a:xfrm>
            <a:off x="1230785" y="2512090"/>
            <a:ext cx="2927377" cy="3204655"/>
          </a:xfrm>
          <a:custGeom>
            <a:avLst/>
            <a:gdLst>
              <a:gd name="connsiteX0" fmla="*/ 0 w 2208939"/>
              <a:gd name="connsiteY0" fmla="*/ 0 h 2873568"/>
              <a:gd name="connsiteX1" fmla="*/ 571548 w 2208939"/>
              <a:gd name="connsiteY1" fmla="*/ 0 h 2873568"/>
              <a:gd name="connsiteX2" fmla="*/ 580573 w 2208939"/>
              <a:gd name="connsiteY2" fmla="*/ 89526 h 2873568"/>
              <a:gd name="connsiteX3" fmla="*/ 1104469 w 2208939"/>
              <a:gd name="connsiteY3" fmla="*/ 516514 h 2873568"/>
              <a:gd name="connsiteX4" fmla="*/ 1628365 w 2208939"/>
              <a:gd name="connsiteY4" fmla="*/ 89526 h 2873568"/>
              <a:gd name="connsiteX5" fmla="*/ 1637390 w 2208939"/>
              <a:gd name="connsiteY5" fmla="*/ 0 h 2873568"/>
              <a:gd name="connsiteX6" fmla="*/ 2208939 w 2208939"/>
              <a:gd name="connsiteY6" fmla="*/ 0 h 2873568"/>
              <a:gd name="connsiteX7" fmla="*/ 2208939 w 2208939"/>
              <a:gd name="connsiteY7" fmla="*/ 2873568 h 2873568"/>
              <a:gd name="connsiteX8" fmla="*/ 0 w 2208939"/>
              <a:gd name="connsiteY8" fmla="*/ 2873568 h 287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8939" h="2873568">
                <a:moveTo>
                  <a:pt x="0" y="0"/>
                </a:moveTo>
                <a:lnTo>
                  <a:pt x="571548" y="0"/>
                </a:lnTo>
                <a:lnTo>
                  <a:pt x="580573" y="89526"/>
                </a:lnTo>
                <a:cubicBezTo>
                  <a:pt x="630437" y="333207"/>
                  <a:pt x="846046" y="516514"/>
                  <a:pt x="1104469" y="516514"/>
                </a:cubicBezTo>
                <a:cubicBezTo>
                  <a:pt x="1362892" y="516514"/>
                  <a:pt x="1578500" y="333207"/>
                  <a:pt x="1628365" y="89526"/>
                </a:cubicBezTo>
                <a:lnTo>
                  <a:pt x="1637390" y="0"/>
                </a:lnTo>
                <a:lnTo>
                  <a:pt x="2208939" y="0"/>
                </a:lnTo>
                <a:lnTo>
                  <a:pt x="2208939" y="2873568"/>
                </a:lnTo>
                <a:lnTo>
                  <a:pt x="0" y="28735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18" name="Center Text Body">
            <a:extLst>
              <a:ext uri="{FF2B5EF4-FFF2-40B4-BE49-F238E27FC236}">
                <a16:creationId xmlns:a16="http://schemas.microsoft.com/office/drawing/2014/main" id="{E3AA7207-4EFD-824B-9E54-1190680D501E}"/>
              </a:ext>
            </a:extLst>
          </p:cNvPr>
          <p:cNvSpPr txBox="1"/>
          <p:nvPr/>
        </p:nvSpPr>
        <p:spPr>
          <a:xfrm>
            <a:off x="1612710" y="3984145"/>
            <a:ext cx="2439262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dist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dirty="0"/>
              <a:t>President, Wisconsin County Human Services Association</a:t>
            </a:r>
          </a:p>
        </p:txBody>
      </p:sp>
      <p:sp>
        <p:nvSpPr>
          <p:cNvPr id="19" name="TextBox">
            <a:extLst>
              <a:ext uri="{FF2B5EF4-FFF2-40B4-BE49-F238E27FC236}">
                <a16:creationId xmlns:a16="http://schemas.microsoft.com/office/drawing/2014/main" id="{83B66508-3AD5-F644-9799-42DA3D4A5321}"/>
              </a:ext>
            </a:extLst>
          </p:cNvPr>
          <p:cNvSpPr txBox="1"/>
          <p:nvPr/>
        </p:nvSpPr>
        <p:spPr>
          <a:xfrm>
            <a:off x="1876136" y="3382846"/>
            <a:ext cx="1641476" cy="3641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D" sz="1800" dirty="0"/>
              <a:t>DIANE CABLE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3D15A4-5FED-614F-8807-FD7FE1944506}"/>
              </a:ext>
            </a:extLst>
          </p:cNvPr>
          <p:cNvCxnSpPr>
            <a:cxnSpLocks/>
          </p:cNvCxnSpPr>
          <p:nvPr/>
        </p:nvCxnSpPr>
        <p:spPr>
          <a:xfrm>
            <a:off x="1812875" y="3818278"/>
            <a:ext cx="1773729" cy="0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enter Text Body">
            <a:extLst>
              <a:ext uri="{FF2B5EF4-FFF2-40B4-BE49-F238E27FC236}">
                <a16:creationId xmlns:a16="http://schemas.microsoft.com/office/drawing/2014/main" id="{DCB07362-E772-E34B-99F9-96EA1E70731B}"/>
              </a:ext>
            </a:extLst>
          </p:cNvPr>
          <p:cNvSpPr txBox="1"/>
          <p:nvPr/>
        </p:nvSpPr>
        <p:spPr>
          <a:xfrm>
            <a:off x="1622222" y="4444647"/>
            <a:ext cx="21880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dirty="0" err="1"/>
              <a:t>Eau</a:t>
            </a:r>
            <a:r>
              <a:rPr lang="en-US" dirty="0"/>
              <a:t> Claire County Human Services Director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E6678925-2FC4-CD40-880B-5736F26FF3F8}"/>
              </a:ext>
            </a:extLst>
          </p:cNvPr>
          <p:cNvSpPr/>
          <p:nvPr/>
        </p:nvSpPr>
        <p:spPr>
          <a:xfrm>
            <a:off x="1410258" y="4111705"/>
            <a:ext cx="121186" cy="102368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4571AC24-633F-FE48-8444-2AFB955E4D99}"/>
              </a:ext>
            </a:extLst>
          </p:cNvPr>
          <p:cNvSpPr/>
          <p:nvPr/>
        </p:nvSpPr>
        <p:spPr>
          <a:xfrm>
            <a:off x="1413321" y="4560473"/>
            <a:ext cx="121186" cy="102368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1" name="Picture 20" descr="C:\Users\nborth\AppData\Local\Microsoft\Windows\INetCache\Content.Word\Cable, Diane.jpg">
            <a:extLst>
              <a:ext uri="{FF2B5EF4-FFF2-40B4-BE49-F238E27FC236}">
                <a16:creationId xmlns:a16="http://schemas.microsoft.com/office/drawing/2014/main" id="{64EFFF1A-76BB-A644-AFF4-D5D2FE604267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794" y="1375284"/>
            <a:ext cx="2359728" cy="227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296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1353" y="0"/>
            <a:ext cx="2152235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1" y="0"/>
            <a:ext cx="10017291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0" y="153043"/>
            <a:ext cx="10041351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723555" y="404372"/>
            <a:ext cx="3888565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Governor’s Budget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236775" y="1692383"/>
            <a:ext cx="8640159" cy="4401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Provides $12.3 million in FY23 to establish up to two regional crisis response centers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Provides $5 million in FY23 to establish five regional crisis stabilization facilities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Directs DHS to pay allowable charges on behalf of recipients of MA for room and board for residential SUD treatment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Increases MA reimbursement rates paid for outpatient services for mental health and substance abuse and for day treatment services for children and adolescents</a:t>
            </a:r>
          </a:p>
          <a:p>
            <a:endParaRPr lang="en-US" sz="2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9286674" y="269693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693" y="2680944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721469" y="1108881"/>
            <a:ext cx="3662255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725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1353" y="0"/>
            <a:ext cx="2152235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1" y="0"/>
            <a:ext cx="10017291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0" y="153043"/>
            <a:ext cx="10041351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723555" y="404372"/>
            <a:ext cx="3660169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Requested Action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236775" y="1692383"/>
            <a:ext cx="8640159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Support the Governor’s recommendation with regard to residential SUD room and board payments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Support the Governor’s recommendation with regard to increased MA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Include funding to construct the infrastructure necessary to support regional behavioral health facilities to serve individuals experiencing a mental health crisis </a:t>
            </a:r>
          </a:p>
          <a:p>
            <a:endParaRPr lang="en-US" sz="2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9286674" y="269693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693" y="2680944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721469" y="1108881"/>
            <a:ext cx="3662255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3914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01045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011062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2032" y="-148"/>
            <a:ext cx="8035123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723555" y="404372"/>
            <a:ext cx="2827121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Talking Points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356357" y="1197836"/>
            <a:ext cx="6444648" cy="6351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County crisis services costs increasing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Wisconsin lacks crisis stabilization facilities for adults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Allows for the placement of individuals in less restrictive settings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Reduces trauma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Reduces time spent by law enforcement on emergency detentions 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Increases access to residential SUD programs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MA rate increases better reflect the costs of providing mental health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7354575" y="269890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52" y="2755828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721469" y="1108880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644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AC698121-BE24-F34C-BBFD-32AF31ED87A4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26" name="Grand Title">
            <a:extLst>
              <a:ext uri="{FF2B5EF4-FFF2-40B4-BE49-F238E27FC236}">
                <a16:creationId xmlns:a16="http://schemas.microsoft.com/office/drawing/2014/main" id="{0EBA24B5-0940-4B46-9A3B-FE221E7AAE7E}"/>
              </a:ext>
            </a:extLst>
          </p:cNvPr>
          <p:cNvSpPr txBox="1"/>
          <p:nvPr/>
        </p:nvSpPr>
        <p:spPr>
          <a:xfrm>
            <a:off x="1371061" y="1223316"/>
            <a:ext cx="6165611" cy="16619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endParaRPr lang="en-US" sz="5400" dirty="0">
              <a:latin typeface="+mj-lt"/>
            </a:endParaRPr>
          </a:p>
          <a:p>
            <a:pPr algn="ctr"/>
            <a:r>
              <a:rPr lang="en-US" sz="5400" dirty="0">
                <a:latin typeface="+mj-lt"/>
              </a:rPr>
              <a:t>Child Support</a:t>
            </a:r>
            <a:endParaRPr lang="en-ID" sz="4400" dirty="0">
              <a:latin typeface="Montserrat Light" panose="000004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39AFD4-86D8-D442-AA58-DD3F0048ED08}"/>
              </a:ext>
            </a:extLst>
          </p:cNvPr>
          <p:cNvGrpSpPr/>
          <p:nvPr/>
        </p:nvGrpSpPr>
        <p:grpSpPr>
          <a:xfrm>
            <a:off x="2042434" y="4005599"/>
            <a:ext cx="2178647" cy="134988"/>
            <a:chOff x="1977422" y="3864285"/>
            <a:chExt cx="2178647" cy="134988"/>
          </a:xfrm>
          <a:solidFill>
            <a:srgbClr val="002060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981F2E4-2542-4E31-9CDD-99796D29AB26}"/>
                </a:ext>
              </a:extLst>
            </p:cNvPr>
            <p:cNvGrpSpPr/>
            <p:nvPr/>
          </p:nvGrpSpPr>
          <p:grpSpPr>
            <a:xfrm>
              <a:off x="197742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BDF7B26-3DBF-4487-8393-A97BC4598074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1F98201-3A24-4C08-8008-B9E3A9068DAA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6D19F98-8E99-4E59-9DDF-230A52B6D2F8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E302E80-315A-5A4D-9983-18463AFE473B}"/>
                </a:ext>
              </a:extLst>
            </p:cNvPr>
            <p:cNvGrpSpPr/>
            <p:nvPr/>
          </p:nvGrpSpPr>
          <p:grpSpPr>
            <a:xfrm>
              <a:off x="2539537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8276AE9-75BB-514D-A1C1-DD3D485D9AA2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42E98E0-8AD0-874B-AE71-47CC98E4F634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D643A15-C4A7-5E4D-B6BF-9B5F79B3DA67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10D345A-9F61-D645-91DD-821B054A13E2}"/>
                </a:ext>
              </a:extLst>
            </p:cNvPr>
            <p:cNvGrpSpPr/>
            <p:nvPr/>
          </p:nvGrpSpPr>
          <p:grpSpPr>
            <a:xfrm>
              <a:off x="310165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3BCC3A0-285B-EE4D-9326-0B7A1AC16127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B45212-E20F-EA40-A006-9F91C1B765D1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B8AC8B7-F933-CA41-BC9E-E38A86D0D621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11F088A-5903-174E-822A-76E47B1581A0}"/>
                </a:ext>
              </a:extLst>
            </p:cNvPr>
            <p:cNvGrpSpPr/>
            <p:nvPr/>
          </p:nvGrpSpPr>
          <p:grpSpPr>
            <a:xfrm>
              <a:off x="3646481" y="3864285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0657CFA-AA94-2049-9352-2B733B549198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5E7D45F-49DB-A642-B582-E3D134A840E5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69BC4C3-8008-2748-8042-E7EA03E121A8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5D0F965-6A11-D74D-AB8F-EC8F476A4791}"/>
              </a:ext>
            </a:extLst>
          </p:cNvPr>
          <p:cNvGrpSpPr/>
          <p:nvPr/>
        </p:nvGrpSpPr>
        <p:grpSpPr>
          <a:xfrm>
            <a:off x="4256322" y="4005599"/>
            <a:ext cx="2178647" cy="134988"/>
            <a:chOff x="1977422" y="3864285"/>
            <a:chExt cx="2178647" cy="134988"/>
          </a:xfrm>
          <a:solidFill>
            <a:srgbClr val="002060"/>
          </a:solidFill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2AFA718-6947-D24E-B803-0E0D6A98EA9D}"/>
                </a:ext>
              </a:extLst>
            </p:cNvPr>
            <p:cNvGrpSpPr/>
            <p:nvPr/>
          </p:nvGrpSpPr>
          <p:grpSpPr>
            <a:xfrm>
              <a:off x="197742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F2C1253-4AB7-4044-B0DE-E5E38D190DA1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464CD42-12F4-F641-ABCC-1FA32B534CD8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AAF642B-5F6B-F740-A6E8-455FDAB494E2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18827B3-03FD-D446-A7B2-A1907DFF1EDC}"/>
                </a:ext>
              </a:extLst>
            </p:cNvPr>
            <p:cNvGrpSpPr/>
            <p:nvPr/>
          </p:nvGrpSpPr>
          <p:grpSpPr>
            <a:xfrm>
              <a:off x="2539537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FC3EFF8-19D5-0644-805C-15EAC207BCD1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C6A1BF6-22A6-2741-B087-5CD4DF0D3DC0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6423E7C-4273-3048-A1AA-06CBBB6D5957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D9288D6-6F7B-3F4B-871C-CBD01CFE0A49}"/>
                </a:ext>
              </a:extLst>
            </p:cNvPr>
            <p:cNvGrpSpPr/>
            <p:nvPr/>
          </p:nvGrpSpPr>
          <p:grpSpPr>
            <a:xfrm>
              <a:off x="310165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BED07B4-9B08-0D46-BDA1-BA3D3BABC5B9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4DC6828-F538-CF47-95C8-057DB409AE90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DB94CD4-7282-F442-A209-B56E01E4C336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2A93A1B-DAFB-6B4C-B3F5-DA08DE269272}"/>
                </a:ext>
              </a:extLst>
            </p:cNvPr>
            <p:cNvGrpSpPr/>
            <p:nvPr/>
          </p:nvGrpSpPr>
          <p:grpSpPr>
            <a:xfrm>
              <a:off x="3646481" y="3864285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9C42D20-E2A2-8442-AD71-AFFB1474A417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9E86AE3-F4D5-BD4E-B287-51CC1DCB7727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D5426AB-8AC0-964F-B882-1E9CF2BAE6DB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3766FAC-C9C7-FD4D-BFD3-5FA9D3AB85A0}"/>
              </a:ext>
            </a:extLst>
          </p:cNvPr>
          <p:cNvSpPr txBox="1"/>
          <p:nvPr/>
        </p:nvSpPr>
        <p:spPr>
          <a:xfrm>
            <a:off x="2153509" y="4360788"/>
            <a:ext cx="4323726" cy="606384"/>
          </a:xfrm>
          <a:prstGeom prst="rect">
            <a:avLst/>
          </a:prstGeom>
          <a:solidFill>
            <a:schemeClr val="tx2">
              <a:lumMod val="40000"/>
              <a:lumOff val="60000"/>
              <a:alpha val="78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</a:rPr>
              <a:t>Sarah Diedrick-Kasdorf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</a:rPr>
              <a:t>Deputy Director of Government Affairs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096B441-46B5-874C-8079-457B611EF6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2976" y="-148"/>
            <a:ext cx="3180611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2D8A687-25A1-BA47-9EB0-C196E051BFA7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D0813C6E-CDD5-E74B-91D5-8A7B2847B028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FAC22951-A185-5645-B0FA-2BE938F84BA0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97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01045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011062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8035123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723555" y="404372"/>
            <a:ext cx="2827697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Child Support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51684" y="1424297"/>
            <a:ext cx="6689415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Program ensures parents provide financial and medical support for their children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Counties required to contract with the Department of Children and Families to implement and administer the program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Program funded through a combination of state, federal, and county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7354575" y="269890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52" y="2755828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721469" y="1108880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712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01045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011062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8035123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723555" y="404372"/>
            <a:ext cx="2827697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Child Support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51684" y="1424297"/>
            <a:ext cx="6689415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County costs have been steadily increasing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Growing caseloads, inflation, new federal regulations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Federal funds based on performance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Wisconsin falling in rankings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Counties lost funding due to state and federal changes related to birth cost recovery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Counties currently receive $9,010,000 in GPR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7354575" y="269890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52" y="2755828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721469" y="1108880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160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01045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011062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8035123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723555" y="404372"/>
            <a:ext cx="3888565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Governor’s Budget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51684" y="1424297"/>
            <a:ext cx="6689415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Increases state GPR support for local administration of the child support program by $4 million GPR annually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Plus $7,764,700 in federal matching funds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Support the Governor’s recommendation</a:t>
            </a:r>
          </a:p>
          <a:p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7354575" y="269890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52" y="2755828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721469" y="1108880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5409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01045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011062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8035123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723555" y="404372"/>
            <a:ext cx="2827121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Talking Points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51684" y="1424297"/>
            <a:ext cx="6689415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Program draws down federal funds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$6.20 in support collected for every dollar invested in the program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Prior to a small increase in the last budget funding was flat for nearly a decade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 third of the request was funded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Child support agencies save taxpayer dollars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Federal birth cost recovery change cost county child support agencies $4.2 million annually</a:t>
            </a:r>
          </a:p>
          <a:p>
            <a:endParaRPr lang="en-US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7354575" y="269890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52" y="2755828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721469" y="1108880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29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9E5BB1B0-98F0-0944-9CFE-8C1A2762358F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C404BC9-6B02-E743-8625-357B7FA446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0068" y="149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0" y="153043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D8A687-25A1-BA47-9EB0-C196E051BFA7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D0813C6E-CDD5-E74B-91D5-8A7B2847B028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FAC22951-A185-5645-B0FA-2BE938F84BA0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sp>
        <p:nvSpPr>
          <p:cNvPr id="26" name="Grand Title">
            <a:extLst>
              <a:ext uri="{FF2B5EF4-FFF2-40B4-BE49-F238E27FC236}">
                <a16:creationId xmlns:a16="http://schemas.microsoft.com/office/drawing/2014/main" id="{0EBA24B5-0940-4B46-9A3B-FE221E7AAE7E}"/>
              </a:ext>
            </a:extLst>
          </p:cNvPr>
          <p:cNvSpPr txBox="1"/>
          <p:nvPr/>
        </p:nvSpPr>
        <p:spPr>
          <a:xfrm>
            <a:off x="876212" y="2249590"/>
            <a:ext cx="6863539" cy="14773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Income Maintenance Administration Allocation</a:t>
            </a:r>
            <a:endParaRPr lang="en-ID" sz="4800" dirty="0">
              <a:latin typeface="Montserrat Light" panose="000004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39AFD4-86D8-D442-AA58-DD3F0048ED08}"/>
              </a:ext>
            </a:extLst>
          </p:cNvPr>
          <p:cNvGrpSpPr/>
          <p:nvPr/>
        </p:nvGrpSpPr>
        <p:grpSpPr>
          <a:xfrm>
            <a:off x="2042434" y="4005599"/>
            <a:ext cx="2178647" cy="134988"/>
            <a:chOff x="1977422" y="3864285"/>
            <a:chExt cx="2178647" cy="134988"/>
          </a:xfrm>
          <a:solidFill>
            <a:srgbClr val="002060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981F2E4-2542-4E31-9CDD-99796D29AB26}"/>
                </a:ext>
              </a:extLst>
            </p:cNvPr>
            <p:cNvGrpSpPr/>
            <p:nvPr/>
          </p:nvGrpSpPr>
          <p:grpSpPr>
            <a:xfrm>
              <a:off x="197742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BDF7B26-3DBF-4487-8393-A97BC4598074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1F98201-3A24-4C08-8008-B9E3A9068DAA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6D19F98-8E99-4E59-9DDF-230A52B6D2F8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E302E80-315A-5A4D-9983-18463AFE473B}"/>
                </a:ext>
              </a:extLst>
            </p:cNvPr>
            <p:cNvGrpSpPr/>
            <p:nvPr/>
          </p:nvGrpSpPr>
          <p:grpSpPr>
            <a:xfrm>
              <a:off x="2539537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8276AE9-75BB-514D-A1C1-DD3D485D9AA2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42E98E0-8AD0-874B-AE71-47CC98E4F634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D643A15-C4A7-5E4D-B6BF-9B5F79B3DA67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10D345A-9F61-D645-91DD-821B054A13E2}"/>
                </a:ext>
              </a:extLst>
            </p:cNvPr>
            <p:cNvGrpSpPr/>
            <p:nvPr/>
          </p:nvGrpSpPr>
          <p:grpSpPr>
            <a:xfrm>
              <a:off x="310165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3BCC3A0-285B-EE4D-9326-0B7A1AC16127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B45212-E20F-EA40-A006-9F91C1B765D1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B8AC8B7-F933-CA41-BC9E-E38A86D0D621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11F088A-5903-174E-822A-76E47B1581A0}"/>
                </a:ext>
              </a:extLst>
            </p:cNvPr>
            <p:cNvGrpSpPr/>
            <p:nvPr/>
          </p:nvGrpSpPr>
          <p:grpSpPr>
            <a:xfrm>
              <a:off x="3646481" y="3864285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0657CFA-AA94-2049-9352-2B733B549198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5E7D45F-49DB-A642-B582-E3D134A840E5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69BC4C3-8008-2748-8042-E7EA03E121A8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5D0F965-6A11-D74D-AB8F-EC8F476A4791}"/>
              </a:ext>
            </a:extLst>
          </p:cNvPr>
          <p:cNvGrpSpPr/>
          <p:nvPr/>
        </p:nvGrpSpPr>
        <p:grpSpPr>
          <a:xfrm>
            <a:off x="4256322" y="4005599"/>
            <a:ext cx="2178647" cy="134988"/>
            <a:chOff x="1977422" y="3864285"/>
            <a:chExt cx="2178647" cy="134988"/>
          </a:xfrm>
          <a:solidFill>
            <a:srgbClr val="002060"/>
          </a:solidFill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2AFA718-6947-D24E-B803-0E0D6A98EA9D}"/>
                </a:ext>
              </a:extLst>
            </p:cNvPr>
            <p:cNvGrpSpPr/>
            <p:nvPr/>
          </p:nvGrpSpPr>
          <p:grpSpPr>
            <a:xfrm>
              <a:off x="197742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F2C1253-4AB7-4044-B0DE-E5E38D190DA1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464CD42-12F4-F641-ABCC-1FA32B534CD8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AAF642B-5F6B-F740-A6E8-455FDAB494E2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18827B3-03FD-D446-A7B2-A1907DFF1EDC}"/>
                </a:ext>
              </a:extLst>
            </p:cNvPr>
            <p:cNvGrpSpPr/>
            <p:nvPr/>
          </p:nvGrpSpPr>
          <p:grpSpPr>
            <a:xfrm>
              <a:off x="2539537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FC3EFF8-19D5-0644-805C-15EAC207BCD1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C6A1BF6-22A6-2741-B087-5CD4DF0D3DC0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6423E7C-4273-3048-A1AA-06CBBB6D5957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D9288D6-6F7B-3F4B-871C-CBD01CFE0A49}"/>
                </a:ext>
              </a:extLst>
            </p:cNvPr>
            <p:cNvGrpSpPr/>
            <p:nvPr/>
          </p:nvGrpSpPr>
          <p:grpSpPr>
            <a:xfrm>
              <a:off x="310165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BED07B4-9B08-0D46-BDA1-BA3D3BABC5B9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4DC6828-F538-CF47-95C8-057DB409AE90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DB94CD4-7282-F442-A209-B56E01E4C336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2A93A1B-DAFB-6B4C-B3F5-DA08DE269272}"/>
                </a:ext>
              </a:extLst>
            </p:cNvPr>
            <p:cNvGrpSpPr/>
            <p:nvPr/>
          </p:nvGrpSpPr>
          <p:grpSpPr>
            <a:xfrm>
              <a:off x="3646481" y="3864285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9C42D20-E2A2-8442-AD71-AFFB1474A417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9E86AE3-F4D5-BD4E-B287-51CC1DCB7727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D5426AB-8AC0-964F-B882-1E9CF2BAE6DB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3766FAC-C9C7-FD4D-BFD3-5FA9D3AB85A0}"/>
              </a:ext>
            </a:extLst>
          </p:cNvPr>
          <p:cNvSpPr txBox="1"/>
          <p:nvPr/>
        </p:nvSpPr>
        <p:spPr>
          <a:xfrm>
            <a:off x="2153509" y="4360788"/>
            <a:ext cx="4323726" cy="606384"/>
          </a:xfrm>
          <a:prstGeom prst="rect">
            <a:avLst/>
          </a:prstGeom>
          <a:solidFill>
            <a:schemeClr val="tx2">
              <a:lumMod val="40000"/>
              <a:lumOff val="60000"/>
              <a:alpha val="78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</a:rPr>
              <a:t>Sarah </a:t>
            </a:r>
            <a:r>
              <a:rPr lang="en-US" sz="1400" dirty="0" err="1">
                <a:solidFill>
                  <a:srgbClr val="002060"/>
                </a:solidFill>
              </a:rPr>
              <a:t>Diedrick-Kasdorf</a:t>
            </a:r>
            <a:endParaRPr lang="en-US" sz="14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</a:rPr>
              <a:t>Deputy Director of Government Affairs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AA66C2C-42E9-F247-94F6-6E9BDC5774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51" y="153044"/>
            <a:ext cx="1084149" cy="12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139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01045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011062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8035123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213756" y="357434"/>
            <a:ext cx="10740059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>
                <a:latin typeface="+mj-lt"/>
              </a:rPr>
              <a:t>Income Maintenance Administration Allocation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51684" y="1424297"/>
            <a:ext cx="6689415" cy="2584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Combination of state and federal funds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b="1" i="1" dirty="0"/>
              <a:t>50-50 split</a:t>
            </a:r>
          </a:p>
          <a:p>
            <a:pPr lvl="1"/>
            <a:endParaRPr lang="en-US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Used to perform eligibility determinations for economic support programs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dirty="0"/>
              <a:t>Medicaid and </a:t>
            </a:r>
            <a:r>
              <a:rPr lang="en-US" dirty="0" err="1"/>
              <a:t>FoodShare</a:t>
            </a:r>
            <a:endParaRPr lang="en-US" dirty="0"/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 performed by 10 multi-county consortia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7354575" y="269890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52" y="2755828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721469" y="1108880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52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7C25F-5D54-3447-8745-67A54909EA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1270" y="-148"/>
            <a:ext cx="4362318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7AE054C-A42A-D54F-A64B-4041730564A4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4" name="Freeform: Shape 28">
              <a:extLst>
                <a:ext uri="{FF2B5EF4-FFF2-40B4-BE49-F238E27FC236}">
                  <a16:creationId xmlns:a16="http://schemas.microsoft.com/office/drawing/2014/main" id="{167A9888-E052-B740-AB8D-1C84B865AC24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Freeform: Shape 27">
              <a:extLst>
                <a:ext uri="{FF2B5EF4-FFF2-40B4-BE49-F238E27FC236}">
                  <a16:creationId xmlns:a16="http://schemas.microsoft.com/office/drawing/2014/main" id="{0FC2F8C6-3AFE-B14C-B685-A997DD521A71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15350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30" name="Grand Title">
            <a:extLst>
              <a:ext uri="{FF2B5EF4-FFF2-40B4-BE49-F238E27FC236}">
                <a16:creationId xmlns:a16="http://schemas.microsoft.com/office/drawing/2014/main" id="{595FFBFB-B64C-4087-B381-E6F92464DD7B}"/>
              </a:ext>
            </a:extLst>
          </p:cNvPr>
          <p:cNvSpPr txBox="1"/>
          <p:nvPr/>
        </p:nvSpPr>
        <p:spPr>
          <a:xfrm>
            <a:off x="894726" y="990348"/>
            <a:ext cx="2238767" cy="17697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1500" spc="-150" dirty="0">
                <a:solidFill>
                  <a:schemeClr val="bg1">
                    <a:alpha val="15000"/>
                  </a:schemeClr>
                </a:solidFill>
                <a:latin typeface="+mj-lt"/>
              </a:rPr>
              <a:t>04</a:t>
            </a:r>
            <a:endParaRPr lang="en-ID" sz="11500" spc="-150" dirty="0">
              <a:solidFill>
                <a:schemeClr val="bg1">
                  <a:alpha val="1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894725" y="876636"/>
            <a:ext cx="3214278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Today’s Agenda</a:t>
            </a:r>
          </a:p>
          <a:p>
            <a:endParaRPr lang="en-US" sz="1800" dirty="0">
              <a:latin typeface="+mj-lt"/>
            </a:endParaRPr>
          </a:p>
          <a:p>
            <a:r>
              <a:rPr lang="en-US" sz="2000" dirty="0">
                <a:latin typeface="+mj-lt"/>
              </a:rPr>
              <a:t>April 13, 2021</a:t>
            </a:r>
            <a:endParaRPr lang="en-ID" sz="2000" dirty="0">
              <a:latin typeface="Montserrat Light" panose="00000400000000000000" pitchFamily="50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81F2E4-2542-4E31-9CDD-99796D29AB26}"/>
              </a:ext>
            </a:extLst>
          </p:cNvPr>
          <p:cNvGrpSpPr/>
          <p:nvPr/>
        </p:nvGrpSpPr>
        <p:grpSpPr>
          <a:xfrm>
            <a:off x="894724" y="1519978"/>
            <a:ext cx="618782" cy="163912"/>
            <a:chOff x="9970962" y="3041342"/>
            <a:chExt cx="509588" cy="134987"/>
          </a:xfrm>
          <a:solidFill>
            <a:schemeClr val="accent2">
              <a:lumMod val="75000"/>
            </a:schemeClr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DF7B26-3DBF-4487-8393-A97BC4598074}"/>
                </a:ext>
              </a:extLst>
            </p:cNvPr>
            <p:cNvSpPr/>
            <p:nvPr/>
          </p:nvSpPr>
          <p:spPr>
            <a:xfrm>
              <a:off x="9970962" y="3041342"/>
              <a:ext cx="134987" cy="1349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1F98201-3A24-4C08-8008-B9E3A9068DAA}"/>
                </a:ext>
              </a:extLst>
            </p:cNvPr>
            <p:cNvSpPr/>
            <p:nvPr/>
          </p:nvSpPr>
          <p:spPr>
            <a:xfrm>
              <a:off x="10158262" y="3041342"/>
              <a:ext cx="134987" cy="1349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6D19F98-8E99-4E59-9DDF-230A52B6D2F8}"/>
                </a:ext>
              </a:extLst>
            </p:cNvPr>
            <p:cNvSpPr/>
            <p:nvPr/>
          </p:nvSpPr>
          <p:spPr>
            <a:xfrm>
              <a:off x="10345563" y="3041342"/>
              <a:ext cx="134987" cy="1349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879671" y="2525264"/>
            <a:ext cx="6458664" cy="21475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Welcome and Introductions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Guest Speakers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Legislative Briefing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Adjourn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48B42E-FA7D-6849-B442-A1B2B2E9DF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369" y="147695"/>
            <a:ext cx="1635970" cy="184793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E5DCFD5-5421-EC47-9831-40F75EBD431E}"/>
              </a:ext>
            </a:extLst>
          </p:cNvPr>
          <p:cNvGrpSpPr/>
          <p:nvPr/>
        </p:nvGrpSpPr>
        <p:grpSpPr>
          <a:xfrm>
            <a:off x="1577030" y="1519978"/>
            <a:ext cx="618782" cy="163912"/>
            <a:chOff x="9970962" y="3041342"/>
            <a:chExt cx="509588" cy="134987"/>
          </a:xfrm>
          <a:solidFill>
            <a:schemeClr val="accent2">
              <a:lumMod val="75000"/>
            </a:schemeClr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9AFEBE5-3083-524A-8DCD-A70C46A222B6}"/>
                </a:ext>
              </a:extLst>
            </p:cNvPr>
            <p:cNvSpPr/>
            <p:nvPr/>
          </p:nvSpPr>
          <p:spPr>
            <a:xfrm>
              <a:off x="9970962" y="3041342"/>
              <a:ext cx="134987" cy="1349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655DB5D-37D0-9144-B726-7CE60FE91DC1}"/>
                </a:ext>
              </a:extLst>
            </p:cNvPr>
            <p:cNvSpPr/>
            <p:nvPr/>
          </p:nvSpPr>
          <p:spPr>
            <a:xfrm>
              <a:off x="10158262" y="3041342"/>
              <a:ext cx="134987" cy="1349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99DCB1B-5C0D-994E-96B6-02E6200FBCB0}"/>
                </a:ext>
              </a:extLst>
            </p:cNvPr>
            <p:cNvSpPr/>
            <p:nvPr/>
          </p:nvSpPr>
          <p:spPr>
            <a:xfrm>
              <a:off x="10345563" y="3041342"/>
              <a:ext cx="134987" cy="1349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046803F-13EE-CB42-B606-7E714383EF5B}"/>
              </a:ext>
            </a:extLst>
          </p:cNvPr>
          <p:cNvGrpSpPr/>
          <p:nvPr/>
        </p:nvGrpSpPr>
        <p:grpSpPr>
          <a:xfrm>
            <a:off x="2259336" y="1519978"/>
            <a:ext cx="618782" cy="163912"/>
            <a:chOff x="9970962" y="3041342"/>
            <a:chExt cx="509588" cy="134987"/>
          </a:xfrm>
          <a:solidFill>
            <a:schemeClr val="accent2">
              <a:lumMod val="75000"/>
            </a:schemeClr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B5BF94B-ED09-BD41-90D9-2CA1FC236583}"/>
                </a:ext>
              </a:extLst>
            </p:cNvPr>
            <p:cNvSpPr/>
            <p:nvPr/>
          </p:nvSpPr>
          <p:spPr>
            <a:xfrm>
              <a:off x="9970962" y="3041342"/>
              <a:ext cx="134987" cy="1349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9A84C51-4E56-C64E-8111-039890868CE8}"/>
                </a:ext>
              </a:extLst>
            </p:cNvPr>
            <p:cNvSpPr/>
            <p:nvPr/>
          </p:nvSpPr>
          <p:spPr>
            <a:xfrm>
              <a:off x="10158262" y="3041342"/>
              <a:ext cx="134987" cy="1349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8405853-FD19-8346-AC3A-96FC8BCC12A9}"/>
                </a:ext>
              </a:extLst>
            </p:cNvPr>
            <p:cNvSpPr/>
            <p:nvPr/>
          </p:nvSpPr>
          <p:spPr>
            <a:xfrm>
              <a:off x="10345563" y="3041342"/>
              <a:ext cx="134987" cy="1349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5476FD0-10A1-FD46-B6B4-3D843F0CC35B}"/>
              </a:ext>
            </a:extLst>
          </p:cNvPr>
          <p:cNvGrpSpPr/>
          <p:nvPr/>
        </p:nvGrpSpPr>
        <p:grpSpPr>
          <a:xfrm>
            <a:off x="2941642" y="1520139"/>
            <a:ext cx="618782" cy="163912"/>
            <a:chOff x="9970962" y="3041342"/>
            <a:chExt cx="509588" cy="134987"/>
          </a:xfrm>
          <a:solidFill>
            <a:schemeClr val="accent2">
              <a:lumMod val="75000"/>
            </a:schemeClr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8546B2F-7645-DB40-B720-A6EE1C4C5DA9}"/>
                </a:ext>
              </a:extLst>
            </p:cNvPr>
            <p:cNvSpPr/>
            <p:nvPr/>
          </p:nvSpPr>
          <p:spPr>
            <a:xfrm>
              <a:off x="9970962" y="3041342"/>
              <a:ext cx="134987" cy="1349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295949C-97E4-5544-B38B-E39C0FC393E8}"/>
                </a:ext>
              </a:extLst>
            </p:cNvPr>
            <p:cNvSpPr/>
            <p:nvPr/>
          </p:nvSpPr>
          <p:spPr>
            <a:xfrm>
              <a:off x="10158262" y="3041342"/>
              <a:ext cx="134987" cy="1349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6E7F180-CF15-5541-AE6F-0C4C3FA9F25A}"/>
                </a:ext>
              </a:extLst>
            </p:cNvPr>
            <p:cNvSpPr/>
            <p:nvPr/>
          </p:nvSpPr>
          <p:spPr>
            <a:xfrm>
              <a:off x="10345563" y="3041342"/>
              <a:ext cx="134987" cy="1349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622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01045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011062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8035123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213756" y="357434"/>
            <a:ext cx="10740059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>
                <a:latin typeface="+mj-lt"/>
              </a:rPr>
              <a:t>Income Maintenance Administration Allocation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51684" y="1424297"/>
            <a:ext cx="668941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IMAA funding levels have not always kept pace with the work involved in processing and managing </a:t>
            </a:r>
            <a:r>
              <a:rPr lang="en-US" sz="2400" dirty="0" err="1"/>
              <a:t>FoodShare</a:t>
            </a:r>
            <a:r>
              <a:rPr lang="en-US" sz="2400" dirty="0"/>
              <a:t> and Medicaid cases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CY 21 base funding: $36,249,260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7354575" y="269890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52" y="2755828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721469" y="1108880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9849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01045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011062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8035123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213756" y="357434"/>
            <a:ext cx="10740059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>
                <a:latin typeface="+mj-lt"/>
              </a:rPr>
              <a:t>Income Maintenance Administration Allocation</a:t>
            </a:r>
            <a:endParaRPr lang="en-ID" sz="32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51684" y="1424297"/>
            <a:ext cx="6689415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Program currently experiencing increasing caseloads</a:t>
            </a:r>
          </a:p>
          <a:p>
            <a:pPr marL="80002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Medicaid caseload: from 412,800 cases in July 2020 to 471,200 in June 2023</a:t>
            </a:r>
          </a:p>
          <a:p>
            <a:pPr marL="80002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FoodShare</a:t>
            </a:r>
            <a:r>
              <a:rPr lang="en-US" sz="2400" dirty="0"/>
              <a:t> caseload: from 361,700 in July 2020 to 471,200 in June 2023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7354575" y="269890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52" y="2755828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721469" y="1108880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008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01045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011062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0"/>
            <a:ext cx="8035123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117194" y="357434"/>
            <a:ext cx="10836621" cy="5232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400" dirty="0">
                <a:latin typeface="+mj-lt"/>
              </a:rPr>
              <a:t>Fraud Prevention and Intervention Program</a:t>
            </a:r>
            <a:endParaRPr lang="en-ID" sz="34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51684" y="1424297"/>
            <a:ext cx="6689415" cy="5170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County income maintenance consortia are required to operate a Fraud Prevention and Investigation Program (FPIP)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Overpayments</a:t>
            </a:r>
          </a:p>
          <a:p>
            <a:pPr marL="7428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Intentional program violations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FPIP model “focuses on fraud prevention, using investigative staff dedicated to provide all investigation activities under a single funding source, utilizing local agency and/or private contracted investigators.”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7354575" y="269890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52" y="2755828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721469" y="1108880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4567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01045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011062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8035123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451684" y="357434"/>
            <a:ext cx="10502131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Governor’s Budget</a:t>
            </a:r>
            <a:endParaRPr lang="en-ID" sz="40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51684" y="1424297"/>
            <a:ext cx="668941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Increases the IMAA by $3,613,200 in FY22 and $5,292,400 in FY23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Funds projected workload increase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7354575" y="269890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52" y="2755828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721469" y="1108880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5510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01045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011062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8035123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451684" y="357434"/>
            <a:ext cx="10502131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Requested Action</a:t>
            </a:r>
            <a:endParaRPr lang="en-ID" sz="40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51684" y="1424297"/>
            <a:ext cx="668941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Support the Governor’s recommendation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 an additional $500,000 ($250,000 GPR/$250,000 FED) annually in the Fraud Prevention and Investigation Program (FPIP)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7354575" y="269890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52" y="2755828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721469" y="1108880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9987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01045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011062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8035123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451684" y="357434"/>
            <a:ext cx="10502131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Talking Points</a:t>
            </a:r>
            <a:endParaRPr lang="en-ID" sz="40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51684" y="1424297"/>
            <a:ext cx="6689415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Governor’s proposal maintains the same level of support per case as in 2020 - $75.72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Counties have significant tax levy invested in the program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2020, each $1 spent on FPIP resulted in savings of $18.43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2020, counties performed over 19,521 fraud investigations with a total program savings of $32,255,487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7354575" y="269890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52" y="2755828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721469" y="1108880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5245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D9042976-D38C-0E4A-B955-C5D381A9BBED}"/>
              </a:ext>
            </a:extLst>
          </p:cNvPr>
          <p:cNvSpPr/>
          <p:nvPr/>
        </p:nvSpPr>
        <p:spPr>
          <a:xfrm>
            <a:off x="9012976" y="-148"/>
            <a:ext cx="3180612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578DB-5FD4-344F-B686-C20AC9B9C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11307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D8A687-25A1-BA47-9EB0-C196E051BFA7}"/>
              </a:ext>
            </a:extLst>
          </p:cNvPr>
          <p:cNvGrpSpPr/>
          <p:nvPr/>
        </p:nvGrpSpPr>
        <p:grpSpPr>
          <a:xfrm>
            <a:off x="8308366" y="271392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D0813C6E-CDD5-E74B-91D5-8A7B2847B028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FAC22951-A185-5645-B0FA-2BE938F84BA0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504" y="2733526"/>
            <a:ext cx="982267" cy="1271168"/>
          </a:xfrm>
          <a:prstGeom prst="rect">
            <a:avLst/>
          </a:prstGeom>
        </p:spPr>
      </p:pic>
      <p:sp>
        <p:nvSpPr>
          <p:cNvPr id="26" name="Grand Title">
            <a:extLst>
              <a:ext uri="{FF2B5EF4-FFF2-40B4-BE49-F238E27FC236}">
                <a16:creationId xmlns:a16="http://schemas.microsoft.com/office/drawing/2014/main" id="{0EBA24B5-0940-4B46-9A3B-FE221E7AAE7E}"/>
              </a:ext>
            </a:extLst>
          </p:cNvPr>
          <p:cNvSpPr txBox="1"/>
          <p:nvPr/>
        </p:nvSpPr>
        <p:spPr>
          <a:xfrm>
            <a:off x="876212" y="2249590"/>
            <a:ext cx="686353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5400" dirty="0"/>
              <a:t>Birth to Three</a:t>
            </a:r>
            <a:endParaRPr lang="en-ID" sz="4400" dirty="0">
              <a:latin typeface="Montserrat Light" panose="000004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39AFD4-86D8-D442-AA58-DD3F0048ED08}"/>
              </a:ext>
            </a:extLst>
          </p:cNvPr>
          <p:cNvGrpSpPr/>
          <p:nvPr/>
        </p:nvGrpSpPr>
        <p:grpSpPr>
          <a:xfrm>
            <a:off x="2042434" y="4005599"/>
            <a:ext cx="2178647" cy="134988"/>
            <a:chOff x="1977422" y="3864285"/>
            <a:chExt cx="2178647" cy="134988"/>
          </a:xfrm>
          <a:solidFill>
            <a:srgbClr val="002060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981F2E4-2542-4E31-9CDD-99796D29AB26}"/>
                </a:ext>
              </a:extLst>
            </p:cNvPr>
            <p:cNvGrpSpPr/>
            <p:nvPr/>
          </p:nvGrpSpPr>
          <p:grpSpPr>
            <a:xfrm>
              <a:off x="197742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BDF7B26-3DBF-4487-8393-A97BC4598074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1F98201-3A24-4C08-8008-B9E3A9068DAA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6D19F98-8E99-4E59-9DDF-230A52B6D2F8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E302E80-315A-5A4D-9983-18463AFE473B}"/>
                </a:ext>
              </a:extLst>
            </p:cNvPr>
            <p:cNvGrpSpPr/>
            <p:nvPr/>
          </p:nvGrpSpPr>
          <p:grpSpPr>
            <a:xfrm>
              <a:off x="2539537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8276AE9-75BB-514D-A1C1-DD3D485D9AA2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42E98E0-8AD0-874B-AE71-47CC98E4F634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D643A15-C4A7-5E4D-B6BF-9B5F79B3DA67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10D345A-9F61-D645-91DD-821B054A13E2}"/>
                </a:ext>
              </a:extLst>
            </p:cNvPr>
            <p:cNvGrpSpPr/>
            <p:nvPr/>
          </p:nvGrpSpPr>
          <p:grpSpPr>
            <a:xfrm>
              <a:off x="310165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3BCC3A0-285B-EE4D-9326-0B7A1AC16127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B45212-E20F-EA40-A006-9F91C1B765D1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B8AC8B7-F933-CA41-BC9E-E38A86D0D621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11F088A-5903-174E-822A-76E47B1581A0}"/>
                </a:ext>
              </a:extLst>
            </p:cNvPr>
            <p:cNvGrpSpPr/>
            <p:nvPr/>
          </p:nvGrpSpPr>
          <p:grpSpPr>
            <a:xfrm>
              <a:off x="3646481" y="3864285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0657CFA-AA94-2049-9352-2B733B549198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5E7D45F-49DB-A642-B582-E3D134A840E5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69BC4C3-8008-2748-8042-E7EA03E121A8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5D0F965-6A11-D74D-AB8F-EC8F476A4791}"/>
              </a:ext>
            </a:extLst>
          </p:cNvPr>
          <p:cNvGrpSpPr/>
          <p:nvPr/>
        </p:nvGrpSpPr>
        <p:grpSpPr>
          <a:xfrm>
            <a:off x="4256322" y="4005599"/>
            <a:ext cx="2178647" cy="134988"/>
            <a:chOff x="1977422" y="3864285"/>
            <a:chExt cx="2178647" cy="134988"/>
          </a:xfrm>
          <a:solidFill>
            <a:srgbClr val="002060"/>
          </a:solidFill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2AFA718-6947-D24E-B803-0E0D6A98EA9D}"/>
                </a:ext>
              </a:extLst>
            </p:cNvPr>
            <p:cNvGrpSpPr/>
            <p:nvPr/>
          </p:nvGrpSpPr>
          <p:grpSpPr>
            <a:xfrm>
              <a:off x="197742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F2C1253-4AB7-4044-B0DE-E5E38D190DA1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464CD42-12F4-F641-ABCC-1FA32B534CD8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AAF642B-5F6B-F740-A6E8-455FDAB494E2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18827B3-03FD-D446-A7B2-A1907DFF1EDC}"/>
                </a:ext>
              </a:extLst>
            </p:cNvPr>
            <p:cNvGrpSpPr/>
            <p:nvPr/>
          </p:nvGrpSpPr>
          <p:grpSpPr>
            <a:xfrm>
              <a:off x="2539537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FC3EFF8-19D5-0644-805C-15EAC207BCD1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C6A1BF6-22A6-2741-B087-5CD4DF0D3DC0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6423E7C-4273-3048-A1AA-06CBBB6D5957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D9288D6-6F7B-3F4B-871C-CBD01CFE0A49}"/>
                </a:ext>
              </a:extLst>
            </p:cNvPr>
            <p:cNvGrpSpPr/>
            <p:nvPr/>
          </p:nvGrpSpPr>
          <p:grpSpPr>
            <a:xfrm>
              <a:off x="310165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BED07B4-9B08-0D46-BDA1-BA3D3BABC5B9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4DC6828-F538-CF47-95C8-057DB409AE90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DB94CD4-7282-F442-A209-B56E01E4C336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2A93A1B-DAFB-6B4C-B3F5-DA08DE269272}"/>
                </a:ext>
              </a:extLst>
            </p:cNvPr>
            <p:cNvGrpSpPr/>
            <p:nvPr/>
          </p:nvGrpSpPr>
          <p:grpSpPr>
            <a:xfrm>
              <a:off x="3646481" y="3864285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9C42D20-E2A2-8442-AD71-AFFB1474A417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9E86AE3-F4D5-BD4E-B287-51CC1DCB7727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D5426AB-8AC0-964F-B882-1E9CF2BAE6DB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3766FAC-C9C7-FD4D-BFD3-5FA9D3AB85A0}"/>
              </a:ext>
            </a:extLst>
          </p:cNvPr>
          <p:cNvSpPr txBox="1"/>
          <p:nvPr/>
        </p:nvSpPr>
        <p:spPr>
          <a:xfrm>
            <a:off x="2153509" y="4360788"/>
            <a:ext cx="4323726" cy="606384"/>
          </a:xfrm>
          <a:prstGeom prst="rect">
            <a:avLst/>
          </a:prstGeom>
          <a:solidFill>
            <a:schemeClr val="tx2">
              <a:lumMod val="40000"/>
              <a:lumOff val="60000"/>
              <a:alpha val="78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</a:rPr>
              <a:t>Sarah </a:t>
            </a:r>
            <a:r>
              <a:rPr lang="en-US" sz="1400" dirty="0" err="1">
                <a:solidFill>
                  <a:srgbClr val="002060"/>
                </a:solidFill>
              </a:rPr>
              <a:t>Diedrick-Kasdorf</a:t>
            </a:r>
            <a:endParaRPr lang="en-US" sz="14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</a:rPr>
              <a:t>Deputy Director of Government Affairs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D265A75-75C0-7947-94DA-A429A0B51A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51" y="153044"/>
            <a:ext cx="1084149" cy="12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502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01045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011062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8035123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451684" y="357434"/>
            <a:ext cx="10502131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Birth to Three</a:t>
            </a:r>
            <a:endParaRPr lang="en-ID" sz="40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51684" y="1424297"/>
            <a:ext cx="6689415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Early intervention program for infants and toddlers with developmental delays and disabilities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Program operationalized at the local level by counties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Funded through a combination of state, federal, and local revenue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Program costs continue to increase every year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Counties fund the highest percentage of program costs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7354575" y="269890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52" y="2755828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721469" y="1108880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3062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01045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011062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8035123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451684" y="357434"/>
            <a:ext cx="10502131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Governor’s Budget</a:t>
            </a:r>
            <a:endParaRPr lang="en-ID" sz="40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51684" y="1424297"/>
            <a:ext cx="6689415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Provides $1,125,000 each year of the budget (funding continuation)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Expands Birth to Three services to children who are lead poisoned</a:t>
            </a:r>
          </a:p>
          <a:p>
            <a:pPr marL="80002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$3.3 million GPR in FY22</a:t>
            </a:r>
          </a:p>
          <a:p>
            <a:pPr marL="80002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$6.6 million GPR in FY23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7354575" y="269890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52" y="2755828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721469" y="1108880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8003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01045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011062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8035123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451684" y="357434"/>
            <a:ext cx="10502131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Requested Action</a:t>
            </a:r>
            <a:endParaRPr lang="en-ID" sz="40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51684" y="1424297"/>
            <a:ext cx="668941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Maintain Governor’s funding levels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Delete language expanding program eligibility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7354575" y="269890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52" y="2755828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721469" y="1108880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41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s">
            <a:extLst>
              <a:ext uri="{FF2B5EF4-FFF2-40B4-BE49-F238E27FC236}">
                <a16:creationId xmlns:a16="http://schemas.microsoft.com/office/drawing/2014/main" id="{EB0FF527-A168-4A6B-9BF6-E905A1F3EA63}"/>
              </a:ext>
            </a:extLst>
          </p:cNvPr>
          <p:cNvSpPr/>
          <p:nvPr/>
        </p:nvSpPr>
        <p:spPr>
          <a:xfrm>
            <a:off x="0" y="4172667"/>
            <a:ext cx="12193588" cy="270462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" name="Grand Title">
            <a:extLst>
              <a:ext uri="{FF2B5EF4-FFF2-40B4-BE49-F238E27FC236}">
                <a16:creationId xmlns:a16="http://schemas.microsoft.com/office/drawing/2014/main" id="{FF9D6C01-B1E0-429A-B063-1B1F13D20B18}"/>
              </a:ext>
            </a:extLst>
          </p:cNvPr>
          <p:cNvSpPr txBox="1"/>
          <p:nvPr/>
        </p:nvSpPr>
        <p:spPr>
          <a:xfrm>
            <a:off x="436960" y="415134"/>
            <a:ext cx="4457655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Guest Speaker</a:t>
            </a:r>
            <a:endParaRPr lang="en-ID" sz="5400" dirty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89FB29-917D-4386-9A4B-900A51C82184}"/>
              </a:ext>
            </a:extLst>
          </p:cNvPr>
          <p:cNvGrpSpPr/>
          <p:nvPr/>
        </p:nvGrpSpPr>
        <p:grpSpPr>
          <a:xfrm>
            <a:off x="1987297" y="1659768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C041532-FC2E-4C8F-A3A6-DFD582FAD225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5110CBA-5210-4138-8943-4B9C6F566D12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34" name="TextBox">
            <a:extLst>
              <a:ext uri="{FF2B5EF4-FFF2-40B4-BE49-F238E27FC236}">
                <a16:creationId xmlns:a16="http://schemas.microsoft.com/office/drawing/2014/main" id="{083D703D-FA74-4557-A2AF-215287C5DE81}"/>
              </a:ext>
            </a:extLst>
          </p:cNvPr>
          <p:cNvSpPr txBox="1"/>
          <p:nvPr/>
        </p:nvSpPr>
        <p:spPr>
          <a:xfrm>
            <a:off x="8698449" y="6242900"/>
            <a:ext cx="3097002" cy="2866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ID" dirty="0">
                <a:solidFill>
                  <a:schemeClr val="bg1"/>
                </a:solidFill>
              </a:rPr>
              <a:t>WISCONSIN COUNTIES ASSOCIATION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3B7CF3-3361-4217-87FC-6C662E73B58F}"/>
              </a:ext>
            </a:extLst>
          </p:cNvPr>
          <p:cNvCxnSpPr>
            <a:cxnSpLocks/>
          </p:cNvCxnSpPr>
          <p:nvPr/>
        </p:nvCxnSpPr>
        <p:spPr>
          <a:xfrm>
            <a:off x="8698449" y="6637999"/>
            <a:ext cx="3179576" cy="0"/>
          </a:xfrm>
          <a:prstGeom prst="line">
            <a:avLst/>
          </a:prstGeom>
          <a:ln w="15875">
            <a:gradFill>
              <a:gsLst>
                <a:gs pos="0">
                  <a:schemeClr val="tx2">
                    <a:lumMod val="75000"/>
                  </a:schemeClr>
                </a:gs>
                <a:gs pos="99000">
                  <a:srgbClr val="0070C0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90190D0D-678D-584B-B714-E68BBCC566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140" y="1470787"/>
            <a:ext cx="1277293" cy="16529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95B4393-650F-CD4C-82F9-867DAED3D3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055" y="98177"/>
            <a:ext cx="1635970" cy="1847939"/>
          </a:xfrm>
          <a:prstGeom prst="rect">
            <a:avLst/>
          </a:prstGeom>
        </p:spPr>
      </p:pic>
      <p:sp>
        <p:nvSpPr>
          <p:cNvPr id="17" name="Freeform: Shape 22">
            <a:extLst>
              <a:ext uri="{FF2B5EF4-FFF2-40B4-BE49-F238E27FC236}">
                <a16:creationId xmlns:a16="http://schemas.microsoft.com/office/drawing/2014/main" id="{A69EC9A9-7289-2342-83B7-343F57E9A492}"/>
              </a:ext>
            </a:extLst>
          </p:cNvPr>
          <p:cNvSpPr/>
          <p:nvPr/>
        </p:nvSpPr>
        <p:spPr>
          <a:xfrm>
            <a:off x="1230785" y="2512090"/>
            <a:ext cx="2927377" cy="3204655"/>
          </a:xfrm>
          <a:custGeom>
            <a:avLst/>
            <a:gdLst>
              <a:gd name="connsiteX0" fmla="*/ 0 w 2208939"/>
              <a:gd name="connsiteY0" fmla="*/ 0 h 2873568"/>
              <a:gd name="connsiteX1" fmla="*/ 571548 w 2208939"/>
              <a:gd name="connsiteY1" fmla="*/ 0 h 2873568"/>
              <a:gd name="connsiteX2" fmla="*/ 580573 w 2208939"/>
              <a:gd name="connsiteY2" fmla="*/ 89526 h 2873568"/>
              <a:gd name="connsiteX3" fmla="*/ 1104469 w 2208939"/>
              <a:gd name="connsiteY3" fmla="*/ 516514 h 2873568"/>
              <a:gd name="connsiteX4" fmla="*/ 1628365 w 2208939"/>
              <a:gd name="connsiteY4" fmla="*/ 89526 h 2873568"/>
              <a:gd name="connsiteX5" fmla="*/ 1637390 w 2208939"/>
              <a:gd name="connsiteY5" fmla="*/ 0 h 2873568"/>
              <a:gd name="connsiteX6" fmla="*/ 2208939 w 2208939"/>
              <a:gd name="connsiteY6" fmla="*/ 0 h 2873568"/>
              <a:gd name="connsiteX7" fmla="*/ 2208939 w 2208939"/>
              <a:gd name="connsiteY7" fmla="*/ 2873568 h 2873568"/>
              <a:gd name="connsiteX8" fmla="*/ 0 w 2208939"/>
              <a:gd name="connsiteY8" fmla="*/ 2873568 h 287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8939" h="2873568">
                <a:moveTo>
                  <a:pt x="0" y="0"/>
                </a:moveTo>
                <a:lnTo>
                  <a:pt x="571548" y="0"/>
                </a:lnTo>
                <a:lnTo>
                  <a:pt x="580573" y="89526"/>
                </a:lnTo>
                <a:cubicBezTo>
                  <a:pt x="630437" y="333207"/>
                  <a:pt x="846046" y="516514"/>
                  <a:pt x="1104469" y="516514"/>
                </a:cubicBezTo>
                <a:cubicBezTo>
                  <a:pt x="1362892" y="516514"/>
                  <a:pt x="1578500" y="333207"/>
                  <a:pt x="1628365" y="89526"/>
                </a:cubicBezTo>
                <a:lnTo>
                  <a:pt x="1637390" y="0"/>
                </a:lnTo>
                <a:lnTo>
                  <a:pt x="2208939" y="0"/>
                </a:lnTo>
                <a:lnTo>
                  <a:pt x="2208939" y="2873568"/>
                </a:lnTo>
                <a:lnTo>
                  <a:pt x="0" y="28735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18" name="Center Text Body">
            <a:extLst>
              <a:ext uri="{FF2B5EF4-FFF2-40B4-BE49-F238E27FC236}">
                <a16:creationId xmlns:a16="http://schemas.microsoft.com/office/drawing/2014/main" id="{E3AA7207-4EFD-824B-9E54-1190680D501E}"/>
              </a:ext>
            </a:extLst>
          </p:cNvPr>
          <p:cNvSpPr txBox="1"/>
          <p:nvPr/>
        </p:nvSpPr>
        <p:spPr>
          <a:xfrm>
            <a:off x="1612710" y="3984145"/>
            <a:ext cx="2439262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dist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dirty="0"/>
              <a:t>Secretary</a:t>
            </a:r>
          </a:p>
        </p:txBody>
      </p:sp>
      <p:sp>
        <p:nvSpPr>
          <p:cNvPr id="19" name="TextBox">
            <a:extLst>
              <a:ext uri="{FF2B5EF4-FFF2-40B4-BE49-F238E27FC236}">
                <a16:creationId xmlns:a16="http://schemas.microsoft.com/office/drawing/2014/main" id="{83B66508-3AD5-F644-9799-42DA3D4A5321}"/>
              </a:ext>
            </a:extLst>
          </p:cNvPr>
          <p:cNvSpPr txBox="1"/>
          <p:nvPr/>
        </p:nvSpPr>
        <p:spPr>
          <a:xfrm>
            <a:off x="1604720" y="3382846"/>
            <a:ext cx="2184316" cy="3641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D" sz="1800" dirty="0"/>
              <a:t>EMILIE AMUNDSON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3D15A4-5FED-614F-8807-FD7FE1944506}"/>
              </a:ext>
            </a:extLst>
          </p:cNvPr>
          <p:cNvCxnSpPr>
            <a:cxnSpLocks/>
          </p:cNvCxnSpPr>
          <p:nvPr/>
        </p:nvCxnSpPr>
        <p:spPr>
          <a:xfrm>
            <a:off x="1812875" y="3818278"/>
            <a:ext cx="1773729" cy="0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enter Text Body">
            <a:extLst>
              <a:ext uri="{FF2B5EF4-FFF2-40B4-BE49-F238E27FC236}">
                <a16:creationId xmlns:a16="http://schemas.microsoft.com/office/drawing/2014/main" id="{DCB07362-E772-E34B-99F9-96EA1E70731B}"/>
              </a:ext>
            </a:extLst>
          </p:cNvPr>
          <p:cNvSpPr txBox="1"/>
          <p:nvPr/>
        </p:nvSpPr>
        <p:spPr>
          <a:xfrm>
            <a:off x="1622222" y="4444647"/>
            <a:ext cx="21880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dirty="0"/>
              <a:t>Wisconsin Department of Children and Families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E6678925-2FC4-CD40-880B-5736F26FF3F8}"/>
              </a:ext>
            </a:extLst>
          </p:cNvPr>
          <p:cNvSpPr/>
          <p:nvPr/>
        </p:nvSpPr>
        <p:spPr>
          <a:xfrm>
            <a:off x="1410258" y="4111705"/>
            <a:ext cx="121186" cy="102368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4571AC24-633F-FE48-8444-2AFB955E4D99}"/>
              </a:ext>
            </a:extLst>
          </p:cNvPr>
          <p:cNvSpPr/>
          <p:nvPr/>
        </p:nvSpPr>
        <p:spPr>
          <a:xfrm>
            <a:off x="1413321" y="4560473"/>
            <a:ext cx="121186" cy="102368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7816E-53B4-344B-924B-FD001F28DC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426" y="1366466"/>
            <a:ext cx="2220576" cy="277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831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3F984B-DBAE-8B49-9BFD-CF257ED394AE}"/>
              </a:ext>
            </a:extLst>
          </p:cNvPr>
          <p:cNvSpPr/>
          <p:nvPr/>
        </p:nvSpPr>
        <p:spPr>
          <a:xfrm>
            <a:off x="8035124" y="-148"/>
            <a:ext cx="4158464" cy="6858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6D394-2FE1-B54C-80D3-6D63799B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01045" y="0"/>
            <a:ext cx="41925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011062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8035123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sp>
        <p:nvSpPr>
          <p:cNvPr id="16" name="Grand Title">
            <a:extLst>
              <a:ext uri="{FF2B5EF4-FFF2-40B4-BE49-F238E27FC236}">
                <a16:creationId xmlns:a16="http://schemas.microsoft.com/office/drawing/2014/main" id="{127B3E4D-FDB7-4F40-9BAB-A816F2DCBBA6}"/>
              </a:ext>
            </a:extLst>
          </p:cNvPr>
          <p:cNvSpPr txBox="1"/>
          <p:nvPr/>
        </p:nvSpPr>
        <p:spPr>
          <a:xfrm>
            <a:off x="451684" y="357434"/>
            <a:ext cx="10502131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000" dirty="0">
                <a:latin typeface="+mj-lt"/>
              </a:rPr>
              <a:t>Talking Points</a:t>
            </a:r>
            <a:endParaRPr lang="en-ID" sz="4000" dirty="0">
              <a:latin typeface="Montserrat Light" panose="00000400000000000000" pitchFamily="50" charset="0"/>
            </a:endParaRPr>
          </a:p>
        </p:txBody>
      </p: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B8E0FE7A-C70B-4F0E-B317-207D341F7915}"/>
              </a:ext>
            </a:extLst>
          </p:cNvPr>
          <p:cNvSpPr txBox="1"/>
          <p:nvPr/>
        </p:nvSpPr>
        <p:spPr>
          <a:xfrm>
            <a:off x="451684" y="1424297"/>
            <a:ext cx="6689415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Costs continue to increase – counties fund the largest percentage of costs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Additional revenue requested aligns with county budget request of $4 million annually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Current program costs should be covered before eligibility is expanded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4A75B-F8BC-A048-B922-62211C3410AF}"/>
              </a:ext>
            </a:extLst>
          </p:cNvPr>
          <p:cNvGrpSpPr/>
          <p:nvPr/>
        </p:nvGrpSpPr>
        <p:grpSpPr>
          <a:xfrm>
            <a:off x="7354575" y="2698903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F338D17F-E995-8840-B93A-1C722A57F3CE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5D26D99E-876B-F644-A054-A1A168A24E5F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52" y="2755828"/>
            <a:ext cx="982267" cy="127116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3AF2E-7822-CD45-8EE0-7734BD12C552}"/>
              </a:ext>
            </a:extLst>
          </p:cNvPr>
          <p:cNvCxnSpPr>
            <a:cxnSpLocks/>
          </p:cNvCxnSpPr>
          <p:nvPr/>
        </p:nvCxnSpPr>
        <p:spPr>
          <a:xfrm flipV="1">
            <a:off x="721469" y="1108880"/>
            <a:ext cx="4621520" cy="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8629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AAA4A9-B5C4-9F4E-BAA8-A3D702AA76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7819"/>
          <a:stretch/>
        </p:blipFill>
        <p:spPr>
          <a:xfrm>
            <a:off x="0" y="0"/>
            <a:ext cx="12193588" cy="12193588"/>
          </a:xfrm>
          <a:prstGeom prst="rect">
            <a:avLst/>
          </a:prstGeom>
        </p:spPr>
      </p:pic>
      <p:sp>
        <p:nvSpPr>
          <p:cNvPr id="13" name="Grand Title">
            <a:extLst>
              <a:ext uri="{FF2B5EF4-FFF2-40B4-BE49-F238E27FC236}">
                <a16:creationId xmlns:a16="http://schemas.microsoft.com/office/drawing/2014/main" id="{81BAF66D-C2A3-4847-810B-66E0827878E6}"/>
              </a:ext>
            </a:extLst>
          </p:cNvPr>
          <p:cNvSpPr txBox="1"/>
          <p:nvPr/>
        </p:nvSpPr>
        <p:spPr>
          <a:xfrm>
            <a:off x="534390" y="477236"/>
            <a:ext cx="5853710" cy="16004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800" dirty="0">
                <a:effectLst>
                  <a:outerShdw blurRad="50800" dist="50800" dir="2220000" algn="ctr" rotWithShape="0">
                    <a:srgbClr val="000000">
                      <a:alpha val="39000"/>
                    </a:srgbClr>
                  </a:outerShdw>
                </a:effectLst>
                <a:latin typeface="+mj-lt"/>
              </a:rPr>
              <a:t>Questions?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To ask a question:</a:t>
            </a:r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C22B2ECB-A556-6046-837B-18346BE9B75F}"/>
              </a:ext>
            </a:extLst>
          </p:cNvPr>
          <p:cNvSpPr>
            <a:spLocks/>
          </p:cNvSpPr>
          <p:nvPr/>
        </p:nvSpPr>
        <p:spPr bwMode="auto">
          <a:xfrm>
            <a:off x="2109254" y="2292426"/>
            <a:ext cx="2353890" cy="35321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8E0BBF2F-FB0A-474F-9F4D-56556C06FEF9}"/>
              </a:ext>
            </a:extLst>
          </p:cNvPr>
          <p:cNvSpPr>
            <a:spLocks/>
          </p:cNvSpPr>
          <p:nvPr/>
        </p:nvSpPr>
        <p:spPr bwMode="auto">
          <a:xfrm>
            <a:off x="2109254" y="2284478"/>
            <a:ext cx="2353890" cy="2359025"/>
          </a:xfrm>
          <a:custGeom>
            <a:avLst/>
            <a:gdLst>
              <a:gd name="T0" fmla="*/ 2089 w 2368"/>
              <a:gd name="T1" fmla="*/ 0 h 2660"/>
              <a:gd name="T2" fmla="*/ 280 w 2368"/>
              <a:gd name="T3" fmla="*/ 0 h 2660"/>
              <a:gd name="T4" fmla="*/ 0 w 2368"/>
              <a:gd name="T5" fmla="*/ 280 h 2660"/>
              <a:gd name="T6" fmla="*/ 0 w 2368"/>
              <a:gd name="T7" fmla="*/ 1398 h 2660"/>
              <a:gd name="T8" fmla="*/ 2368 w 2368"/>
              <a:gd name="T9" fmla="*/ 1291 h 2660"/>
              <a:gd name="T10" fmla="*/ 2368 w 2368"/>
              <a:gd name="T11" fmla="*/ 280 h 2660"/>
              <a:gd name="T12" fmla="*/ 2089 w 2368"/>
              <a:gd name="T13" fmla="*/ 0 h 2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8" h="2660">
                <a:moveTo>
                  <a:pt x="2089" y="0"/>
                </a:moveTo>
                <a:cubicBezTo>
                  <a:pt x="280" y="0"/>
                  <a:pt x="280" y="0"/>
                  <a:pt x="280" y="0"/>
                </a:cubicBezTo>
                <a:cubicBezTo>
                  <a:pt x="125" y="0"/>
                  <a:pt x="0" y="125"/>
                  <a:pt x="0" y="280"/>
                </a:cubicBezTo>
                <a:cubicBezTo>
                  <a:pt x="0" y="1398"/>
                  <a:pt x="0" y="1398"/>
                  <a:pt x="0" y="1398"/>
                </a:cubicBezTo>
                <a:cubicBezTo>
                  <a:pt x="790" y="2660"/>
                  <a:pt x="1579" y="28"/>
                  <a:pt x="2368" y="1291"/>
                </a:cubicBezTo>
                <a:cubicBezTo>
                  <a:pt x="2368" y="280"/>
                  <a:pt x="2368" y="280"/>
                  <a:pt x="2368" y="280"/>
                </a:cubicBezTo>
                <a:cubicBezTo>
                  <a:pt x="2368" y="125"/>
                  <a:pt x="2243" y="0"/>
                  <a:pt x="208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Freeform: Shape 50">
            <a:extLst>
              <a:ext uri="{FF2B5EF4-FFF2-40B4-BE49-F238E27FC236}">
                <a16:creationId xmlns:a16="http://schemas.microsoft.com/office/drawing/2014/main" id="{9BDA243F-6027-DF4D-9633-48B880A79D09}"/>
              </a:ext>
            </a:extLst>
          </p:cNvPr>
          <p:cNvSpPr>
            <a:spLocks/>
          </p:cNvSpPr>
          <p:nvPr/>
        </p:nvSpPr>
        <p:spPr bwMode="auto">
          <a:xfrm>
            <a:off x="2109254" y="2269964"/>
            <a:ext cx="2353890" cy="1559172"/>
          </a:xfrm>
          <a:custGeom>
            <a:avLst/>
            <a:gdLst>
              <a:gd name="connsiteX0" fmla="*/ 0 w 2100263"/>
              <a:gd name="connsiteY0" fmla="*/ 0 h 1559172"/>
              <a:gd name="connsiteX1" fmla="*/ 2100263 w 2100263"/>
              <a:gd name="connsiteY1" fmla="*/ 0 h 1559172"/>
              <a:gd name="connsiteX2" fmla="*/ 2100263 w 2100263"/>
              <a:gd name="connsiteY2" fmla="*/ 256100 h 1559172"/>
              <a:gd name="connsiteX3" fmla="*/ 2100263 w 2100263"/>
              <a:gd name="connsiteY3" fmla="*/ 428375 h 1559172"/>
              <a:gd name="connsiteX4" fmla="*/ 2100263 w 2100263"/>
              <a:gd name="connsiteY4" fmla="*/ 430511 h 1559172"/>
              <a:gd name="connsiteX5" fmla="*/ 2100263 w 2100263"/>
              <a:gd name="connsiteY5" fmla="*/ 1246933 h 1559172"/>
              <a:gd name="connsiteX6" fmla="*/ 0 w 2100263"/>
              <a:gd name="connsiteY6" fmla="*/ 1152103 h 1559172"/>
              <a:gd name="connsiteX7" fmla="*/ 0 w 2100263"/>
              <a:gd name="connsiteY7" fmla="*/ 474851 h 1559172"/>
              <a:gd name="connsiteX8" fmla="*/ 0 w 2100263"/>
              <a:gd name="connsiteY8" fmla="*/ 428375 h 1559172"/>
              <a:gd name="connsiteX9" fmla="*/ 0 w 2100263"/>
              <a:gd name="connsiteY9" fmla="*/ 415569 h 1559172"/>
              <a:gd name="connsiteX10" fmla="*/ 0 w 2100263"/>
              <a:gd name="connsiteY10" fmla="*/ 256100 h 155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0263" h="1559172">
                <a:moveTo>
                  <a:pt x="0" y="0"/>
                </a:moveTo>
                <a:lnTo>
                  <a:pt x="2100263" y="0"/>
                </a:lnTo>
                <a:lnTo>
                  <a:pt x="2100263" y="256100"/>
                </a:lnTo>
                <a:lnTo>
                  <a:pt x="2100263" y="428375"/>
                </a:lnTo>
                <a:lnTo>
                  <a:pt x="2100263" y="430511"/>
                </a:lnTo>
                <a:cubicBezTo>
                  <a:pt x="2100263" y="1246933"/>
                  <a:pt x="2100263" y="1246933"/>
                  <a:pt x="2100263" y="1246933"/>
                </a:cubicBezTo>
                <a:cubicBezTo>
                  <a:pt x="1400471" y="2365386"/>
                  <a:pt x="700679" y="32763"/>
                  <a:pt x="0" y="1152103"/>
                </a:cubicBezTo>
                <a:cubicBezTo>
                  <a:pt x="0" y="816102"/>
                  <a:pt x="0" y="606101"/>
                  <a:pt x="0" y="474851"/>
                </a:cubicBezTo>
                <a:lnTo>
                  <a:pt x="0" y="428375"/>
                </a:lnTo>
                <a:lnTo>
                  <a:pt x="0" y="415569"/>
                </a:lnTo>
                <a:cubicBezTo>
                  <a:pt x="0" y="256100"/>
                  <a:pt x="0" y="256100"/>
                  <a:pt x="0" y="256100"/>
                </a:cubicBezTo>
                <a:close/>
              </a:path>
            </a:pathLst>
          </a:custGeom>
          <a:gradFill>
            <a:gsLst>
              <a:gs pos="29000">
                <a:srgbClr val="002060"/>
              </a:gs>
              <a:gs pos="100000">
                <a:srgbClr val="BBDFF7"/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DAB4D-8B9D-DE49-A997-11828B013C64}"/>
              </a:ext>
            </a:extLst>
          </p:cNvPr>
          <p:cNvSpPr txBox="1"/>
          <p:nvPr/>
        </p:nvSpPr>
        <p:spPr>
          <a:xfrm>
            <a:off x="2369224" y="3274156"/>
            <a:ext cx="469267" cy="42062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B31C7A-1DC3-E242-9946-D3E602275616}"/>
              </a:ext>
            </a:extLst>
          </p:cNvPr>
          <p:cNvSpPr txBox="1"/>
          <p:nvPr/>
        </p:nvSpPr>
        <p:spPr>
          <a:xfrm>
            <a:off x="2356228" y="4080840"/>
            <a:ext cx="1859942" cy="1135045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600" dirty="0"/>
              <a:t>Type your question in the Chat box</a:t>
            </a:r>
            <a:endParaRPr lang="en-ID" sz="1600" dirty="0"/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F6D90B67-40D1-3C44-88B9-07AACD18119D}"/>
              </a:ext>
            </a:extLst>
          </p:cNvPr>
          <p:cNvSpPr>
            <a:spLocks/>
          </p:cNvSpPr>
          <p:nvPr/>
        </p:nvSpPr>
        <p:spPr bwMode="auto">
          <a:xfrm>
            <a:off x="4736999" y="2292426"/>
            <a:ext cx="2353890" cy="35321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7089A38-FF2C-9F40-99D3-F6685E4EDBDB}"/>
              </a:ext>
            </a:extLst>
          </p:cNvPr>
          <p:cNvSpPr>
            <a:spLocks/>
          </p:cNvSpPr>
          <p:nvPr/>
        </p:nvSpPr>
        <p:spPr bwMode="auto">
          <a:xfrm>
            <a:off x="4736999" y="2284478"/>
            <a:ext cx="2353890" cy="2359025"/>
          </a:xfrm>
          <a:custGeom>
            <a:avLst/>
            <a:gdLst>
              <a:gd name="T0" fmla="*/ 2089 w 2368"/>
              <a:gd name="T1" fmla="*/ 0 h 2660"/>
              <a:gd name="T2" fmla="*/ 280 w 2368"/>
              <a:gd name="T3" fmla="*/ 0 h 2660"/>
              <a:gd name="T4" fmla="*/ 0 w 2368"/>
              <a:gd name="T5" fmla="*/ 280 h 2660"/>
              <a:gd name="T6" fmla="*/ 0 w 2368"/>
              <a:gd name="T7" fmla="*/ 1398 h 2660"/>
              <a:gd name="T8" fmla="*/ 2368 w 2368"/>
              <a:gd name="T9" fmla="*/ 1291 h 2660"/>
              <a:gd name="T10" fmla="*/ 2368 w 2368"/>
              <a:gd name="T11" fmla="*/ 280 h 2660"/>
              <a:gd name="T12" fmla="*/ 2089 w 2368"/>
              <a:gd name="T13" fmla="*/ 0 h 2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8" h="2660">
                <a:moveTo>
                  <a:pt x="2089" y="0"/>
                </a:moveTo>
                <a:cubicBezTo>
                  <a:pt x="280" y="0"/>
                  <a:pt x="280" y="0"/>
                  <a:pt x="280" y="0"/>
                </a:cubicBezTo>
                <a:cubicBezTo>
                  <a:pt x="125" y="0"/>
                  <a:pt x="0" y="125"/>
                  <a:pt x="0" y="280"/>
                </a:cubicBezTo>
                <a:cubicBezTo>
                  <a:pt x="0" y="1398"/>
                  <a:pt x="0" y="1398"/>
                  <a:pt x="0" y="1398"/>
                </a:cubicBezTo>
                <a:cubicBezTo>
                  <a:pt x="790" y="2660"/>
                  <a:pt x="1579" y="28"/>
                  <a:pt x="2368" y="1291"/>
                </a:cubicBezTo>
                <a:cubicBezTo>
                  <a:pt x="2368" y="280"/>
                  <a:pt x="2368" y="280"/>
                  <a:pt x="2368" y="280"/>
                </a:cubicBezTo>
                <a:cubicBezTo>
                  <a:pt x="2368" y="125"/>
                  <a:pt x="2243" y="0"/>
                  <a:pt x="208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3D1012-AEB7-4347-BC13-72A92582992E}"/>
              </a:ext>
            </a:extLst>
          </p:cNvPr>
          <p:cNvSpPr txBox="1"/>
          <p:nvPr/>
        </p:nvSpPr>
        <p:spPr>
          <a:xfrm>
            <a:off x="5004893" y="3274156"/>
            <a:ext cx="469267" cy="42062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02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5CFDE1-41A7-8041-84FD-AE51CA6C95E7}"/>
              </a:ext>
            </a:extLst>
          </p:cNvPr>
          <p:cNvSpPr txBox="1"/>
          <p:nvPr/>
        </p:nvSpPr>
        <p:spPr>
          <a:xfrm>
            <a:off x="4983973" y="4080840"/>
            <a:ext cx="1859942" cy="1135045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600" dirty="0"/>
              <a:t>Type your question in the Q&amp;A feature</a:t>
            </a:r>
            <a:endParaRPr lang="en-ID" sz="1600" dirty="0"/>
          </a:p>
        </p:txBody>
      </p:sp>
      <p:sp>
        <p:nvSpPr>
          <p:cNvPr id="26" name="Freeform 15">
            <a:extLst>
              <a:ext uri="{FF2B5EF4-FFF2-40B4-BE49-F238E27FC236}">
                <a16:creationId xmlns:a16="http://schemas.microsoft.com/office/drawing/2014/main" id="{53499CAB-768D-8D4D-B1AA-B34C4F105207}"/>
              </a:ext>
            </a:extLst>
          </p:cNvPr>
          <p:cNvSpPr>
            <a:spLocks/>
          </p:cNvSpPr>
          <p:nvPr/>
        </p:nvSpPr>
        <p:spPr bwMode="auto">
          <a:xfrm>
            <a:off x="7364744" y="2269964"/>
            <a:ext cx="2353890" cy="35321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3E86102F-BE5A-9345-9B6E-920D5C7160B1}"/>
              </a:ext>
            </a:extLst>
          </p:cNvPr>
          <p:cNvSpPr>
            <a:spLocks/>
          </p:cNvSpPr>
          <p:nvPr/>
        </p:nvSpPr>
        <p:spPr bwMode="auto">
          <a:xfrm>
            <a:off x="7364744" y="2284478"/>
            <a:ext cx="2353890" cy="2359025"/>
          </a:xfrm>
          <a:custGeom>
            <a:avLst/>
            <a:gdLst>
              <a:gd name="T0" fmla="*/ 2089 w 2368"/>
              <a:gd name="T1" fmla="*/ 0 h 2660"/>
              <a:gd name="T2" fmla="*/ 280 w 2368"/>
              <a:gd name="T3" fmla="*/ 0 h 2660"/>
              <a:gd name="T4" fmla="*/ 0 w 2368"/>
              <a:gd name="T5" fmla="*/ 280 h 2660"/>
              <a:gd name="T6" fmla="*/ 0 w 2368"/>
              <a:gd name="T7" fmla="*/ 1398 h 2660"/>
              <a:gd name="T8" fmla="*/ 2368 w 2368"/>
              <a:gd name="T9" fmla="*/ 1291 h 2660"/>
              <a:gd name="T10" fmla="*/ 2368 w 2368"/>
              <a:gd name="T11" fmla="*/ 280 h 2660"/>
              <a:gd name="T12" fmla="*/ 2089 w 2368"/>
              <a:gd name="T13" fmla="*/ 0 h 2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8" h="2660">
                <a:moveTo>
                  <a:pt x="2089" y="0"/>
                </a:moveTo>
                <a:cubicBezTo>
                  <a:pt x="280" y="0"/>
                  <a:pt x="280" y="0"/>
                  <a:pt x="280" y="0"/>
                </a:cubicBezTo>
                <a:cubicBezTo>
                  <a:pt x="125" y="0"/>
                  <a:pt x="0" y="125"/>
                  <a:pt x="0" y="280"/>
                </a:cubicBezTo>
                <a:cubicBezTo>
                  <a:pt x="0" y="1398"/>
                  <a:pt x="0" y="1398"/>
                  <a:pt x="0" y="1398"/>
                </a:cubicBezTo>
                <a:cubicBezTo>
                  <a:pt x="790" y="2660"/>
                  <a:pt x="1579" y="28"/>
                  <a:pt x="2368" y="1291"/>
                </a:cubicBezTo>
                <a:cubicBezTo>
                  <a:pt x="2368" y="280"/>
                  <a:pt x="2368" y="280"/>
                  <a:pt x="2368" y="280"/>
                </a:cubicBezTo>
                <a:cubicBezTo>
                  <a:pt x="2368" y="125"/>
                  <a:pt x="2243" y="0"/>
                  <a:pt x="208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FD3963-6A63-8E46-8C90-6323B4D88B48}"/>
              </a:ext>
            </a:extLst>
          </p:cNvPr>
          <p:cNvSpPr txBox="1"/>
          <p:nvPr/>
        </p:nvSpPr>
        <p:spPr>
          <a:xfrm>
            <a:off x="7648483" y="3274156"/>
            <a:ext cx="469267" cy="42062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A00B3B-2B5C-4047-9E47-12BF7DC79410}"/>
              </a:ext>
            </a:extLst>
          </p:cNvPr>
          <p:cNvSpPr txBox="1"/>
          <p:nvPr/>
        </p:nvSpPr>
        <p:spPr>
          <a:xfrm>
            <a:off x="7611718" y="4080840"/>
            <a:ext cx="1859942" cy="852404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800" dirty="0"/>
              <a:t>Press *9</a:t>
            </a:r>
          </a:p>
          <a:p>
            <a:r>
              <a:rPr lang="en-US" sz="1800" dirty="0"/>
              <a:t> to unmute</a:t>
            </a:r>
            <a:endParaRPr lang="en-ID" sz="1800" dirty="0"/>
          </a:p>
        </p:txBody>
      </p:sp>
      <p:sp>
        <p:nvSpPr>
          <p:cNvPr id="31" name="Freeform: Shape 50">
            <a:extLst>
              <a:ext uri="{FF2B5EF4-FFF2-40B4-BE49-F238E27FC236}">
                <a16:creationId xmlns:a16="http://schemas.microsoft.com/office/drawing/2014/main" id="{B11004F2-40AE-EE4E-A9C1-8DD4279759DB}"/>
              </a:ext>
            </a:extLst>
          </p:cNvPr>
          <p:cNvSpPr>
            <a:spLocks/>
          </p:cNvSpPr>
          <p:nvPr/>
        </p:nvSpPr>
        <p:spPr bwMode="auto">
          <a:xfrm>
            <a:off x="4736999" y="2294316"/>
            <a:ext cx="2353890" cy="1559172"/>
          </a:xfrm>
          <a:custGeom>
            <a:avLst/>
            <a:gdLst>
              <a:gd name="connsiteX0" fmla="*/ 0 w 2100263"/>
              <a:gd name="connsiteY0" fmla="*/ 0 h 1559172"/>
              <a:gd name="connsiteX1" fmla="*/ 2100263 w 2100263"/>
              <a:gd name="connsiteY1" fmla="*/ 0 h 1559172"/>
              <a:gd name="connsiteX2" fmla="*/ 2100263 w 2100263"/>
              <a:gd name="connsiteY2" fmla="*/ 256100 h 1559172"/>
              <a:gd name="connsiteX3" fmla="*/ 2100263 w 2100263"/>
              <a:gd name="connsiteY3" fmla="*/ 428375 h 1559172"/>
              <a:gd name="connsiteX4" fmla="*/ 2100263 w 2100263"/>
              <a:gd name="connsiteY4" fmla="*/ 430511 h 1559172"/>
              <a:gd name="connsiteX5" fmla="*/ 2100263 w 2100263"/>
              <a:gd name="connsiteY5" fmla="*/ 1246933 h 1559172"/>
              <a:gd name="connsiteX6" fmla="*/ 0 w 2100263"/>
              <a:gd name="connsiteY6" fmla="*/ 1152103 h 1559172"/>
              <a:gd name="connsiteX7" fmla="*/ 0 w 2100263"/>
              <a:gd name="connsiteY7" fmla="*/ 474851 h 1559172"/>
              <a:gd name="connsiteX8" fmla="*/ 0 w 2100263"/>
              <a:gd name="connsiteY8" fmla="*/ 428375 h 1559172"/>
              <a:gd name="connsiteX9" fmla="*/ 0 w 2100263"/>
              <a:gd name="connsiteY9" fmla="*/ 415569 h 1559172"/>
              <a:gd name="connsiteX10" fmla="*/ 0 w 2100263"/>
              <a:gd name="connsiteY10" fmla="*/ 256100 h 155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0263" h="1559172">
                <a:moveTo>
                  <a:pt x="0" y="0"/>
                </a:moveTo>
                <a:lnTo>
                  <a:pt x="2100263" y="0"/>
                </a:lnTo>
                <a:lnTo>
                  <a:pt x="2100263" y="256100"/>
                </a:lnTo>
                <a:lnTo>
                  <a:pt x="2100263" y="428375"/>
                </a:lnTo>
                <a:lnTo>
                  <a:pt x="2100263" y="430511"/>
                </a:lnTo>
                <a:cubicBezTo>
                  <a:pt x="2100263" y="1246933"/>
                  <a:pt x="2100263" y="1246933"/>
                  <a:pt x="2100263" y="1246933"/>
                </a:cubicBezTo>
                <a:cubicBezTo>
                  <a:pt x="1400471" y="2365386"/>
                  <a:pt x="700679" y="32763"/>
                  <a:pt x="0" y="1152103"/>
                </a:cubicBezTo>
                <a:cubicBezTo>
                  <a:pt x="0" y="816102"/>
                  <a:pt x="0" y="606101"/>
                  <a:pt x="0" y="474851"/>
                </a:cubicBezTo>
                <a:lnTo>
                  <a:pt x="0" y="428375"/>
                </a:lnTo>
                <a:lnTo>
                  <a:pt x="0" y="415569"/>
                </a:lnTo>
                <a:cubicBezTo>
                  <a:pt x="0" y="256100"/>
                  <a:pt x="0" y="256100"/>
                  <a:pt x="0" y="256100"/>
                </a:cubicBezTo>
                <a:close/>
              </a:path>
            </a:pathLst>
          </a:custGeom>
          <a:gradFill>
            <a:gsLst>
              <a:gs pos="29000">
                <a:srgbClr val="002060"/>
              </a:gs>
              <a:gs pos="100000">
                <a:srgbClr val="BBDFF7"/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Freeform: Shape 50">
            <a:extLst>
              <a:ext uri="{FF2B5EF4-FFF2-40B4-BE49-F238E27FC236}">
                <a16:creationId xmlns:a16="http://schemas.microsoft.com/office/drawing/2014/main" id="{F4B0A60F-817E-1844-887F-B5A660C515A6}"/>
              </a:ext>
            </a:extLst>
          </p:cNvPr>
          <p:cNvSpPr>
            <a:spLocks/>
          </p:cNvSpPr>
          <p:nvPr/>
        </p:nvSpPr>
        <p:spPr bwMode="auto">
          <a:xfrm>
            <a:off x="7364744" y="2269964"/>
            <a:ext cx="2353890" cy="1559172"/>
          </a:xfrm>
          <a:custGeom>
            <a:avLst/>
            <a:gdLst>
              <a:gd name="connsiteX0" fmla="*/ 0 w 2100263"/>
              <a:gd name="connsiteY0" fmla="*/ 0 h 1559172"/>
              <a:gd name="connsiteX1" fmla="*/ 2100263 w 2100263"/>
              <a:gd name="connsiteY1" fmla="*/ 0 h 1559172"/>
              <a:gd name="connsiteX2" fmla="*/ 2100263 w 2100263"/>
              <a:gd name="connsiteY2" fmla="*/ 256100 h 1559172"/>
              <a:gd name="connsiteX3" fmla="*/ 2100263 w 2100263"/>
              <a:gd name="connsiteY3" fmla="*/ 428375 h 1559172"/>
              <a:gd name="connsiteX4" fmla="*/ 2100263 w 2100263"/>
              <a:gd name="connsiteY4" fmla="*/ 430511 h 1559172"/>
              <a:gd name="connsiteX5" fmla="*/ 2100263 w 2100263"/>
              <a:gd name="connsiteY5" fmla="*/ 1246933 h 1559172"/>
              <a:gd name="connsiteX6" fmla="*/ 0 w 2100263"/>
              <a:gd name="connsiteY6" fmla="*/ 1152103 h 1559172"/>
              <a:gd name="connsiteX7" fmla="*/ 0 w 2100263"/>
              <a:gd name="connsiteY7" fmla="*/ 474851 h 1559172"/>
              <a:gd name="connsiteX8" fmla="*/ 0 w 2100263"/>
              <a:gd name="connsiteY8" fmla="*/ 428375 h 1559172"/>
              <a:gd name="connsiteX9" fmla="*/ 0 w 2100263"/>
              <a:gd name="connsiteY9" fmla="*/ 415569 h 1559172"/>
              <a:gd name="connsiteX10" fmla="*/ 0 w 2100263"/>
              <a:gd name="connsiteY10" fmla="*/ 256100 h 155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0263" h="1559172">
                <a:moveTo>
                  <a:pt x="0" y="0"/>
                </a:moveTo>
                <a:lnTo>
                  <a:pt x="2100263" y="0"/>
                </a:lnTo>
                <a:lnTo>
                  <a:pt x="2100263" y="256100"/>
                </a:lnTo>
                <a:lnTo>
                  <a:pt x="2100263" y="428375"/>
                </a:lnTo>
                <a:lnTo>
                  <a:pt x="2100263" y="430511"/>
                </a:lnTo>
                <a:cubicBezTo>
                  <a:pt x="2100263" y="1246933"/>
                  <a:pt x="2100263" y="1246933"/>
                  <a:pt x="2100263" y="1246933"/>
                </a:cubicBezTo>
                <a:cubicBezTo>
                  <a:pt x="1400471" y="2365386"/>
                  <a:pt x="700679" y="32763"/>
                  <a:pt x="0" y="1152103"/>
                </a:cubicBezTo>
                <a:cubicBezTo>
                  <a:pt x="0" y="816102"/>
                  <a:pt x="0" y="606101"/>
                  <a:pt x="0" y="474851"/>
                </a:cubicBezTo>
                <a:lnTo>
                  <a:pt x="0" y="428375"/>
                </a:lnTo>
                <a:lnTo>
                  <a:pt x="0" y="415569"/>
                </a:lnTo>
                <a:cubicBezTo>
                  <a:pt x="0" y="256100"/>
                  <a:pt x="0" y="256100"/>
                  <a:pt x="0" y="256100"/>
                </a:cubicBezTo>
                <a:close/>
              </a:path>
            </a:pathLst>
          </a:custGeom>
          <a:gradFill>
            <a:gsLst>
              <a:gs pos="29000">
                <a:srgbClr val="002060"/>
              </a:gs>
              <a:gs pos="100000">
                <a:srgbClr val="BBDFF7"/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728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">
            <a:extLst>
              <a:ext uri="{FF2B5EF4-FFF2-40B4-BE49-F238E27FC236}">
                <a16:creationId xmlns:a16="http://schemas.microsoft.com/office/drawing/2014/main" id="{7B3CC430-ADCF-4DC1-9F63-1F1BC678F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850789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19396"/>
            </a:stretch>
          </a:blipFill>
        </p:spPr>
      </p:sp>
      <p:sp>
        <p:nvSpPr>
          <p:cNvPr id="7" name="Shapes">
            <a:extLst>
              <a:ext uri="{FF2B5EF4-FFF2-40B4-BE49-F238E27FC236}">
                <a16:creationId xmlns:a16="http://schemas.microsoft.com/office/drawing/2014/main" id="{B51033DA-1312-45A3-B499-3F27205E55AE}"/>
              </a:ext>
            </a:extLst>
          </p:cNvPr>
          <p:cNvSpPr>
            <a:spLocks/>
          </p:cNvSpPr>
          <p:nvPr/>
        </p:nvSpPr>
        <p:spPr>
          <a:xfrm>
            <a:off x="0" y="0"/>
            <a:ext cx="12193588" cy="6858000"/>
          </a:xfrm>
          <a:prstGeom prst="rect">
            <a:avLst/>
          </a:prstGeom>
          <a:gradFill>
            <a:gsLst>
              <a:gs pos="12000">
                <a:srgbClr val="002060"/>
              </a:gs>
              <a:gs pos="99000">
                <a:schemeClr val="tx2">
                  <a:lumMod val="20000"/>
                  <a:lumOff val="80000"/>
                  <a:alpha val="74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5" name="Base Shape">
            <a:extLst>
              <a:ext uri="{FF2B5EF4-FFF2-40B4-BE49-F238E27FC236}">
                <a16:creationId xmlns:a16="http://schemas.microsoft.com/office/drawing/2014/main" id="{DF69E3F2-2782-477E-9383-F45DB55DA0C8}"/>
              </a:ext>
            </a:extLst>
          </p:cNvPr>
          <p:cNvSpPr/>
          <p:nvPr/>
        </p:nvSpPr>
        <p:spPr>
          <a:xfrm>
            <a:off x="10409767" y="210345"/>
            <a:ext cx="1616345" cy="25876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 b="1"/>
          </a:p>
        </p:txBody>
      </p:sp>
      <p:sp>
        <p:nvSpPr>
          <p:cNvPr id="6" name="Header Text">
            <a:extLst>
              <a:ext uri="{FF2B5EF4-FFF2-40B4-BE49-F238E27FC236}">
                <a16:creationId xmlns:a16="http://schemas.microsoft.com/office/drawing/2014/main" id="{2FB373E8-66C8-4216-A574-0A35D01B09CA}"/>
              </a:ext>
            </a:extLst>
          </p:cNvPr>
          <p:cNvSpPr txBox="1"/>
          <p:nvPr/>
        </p:nvSpPr>
        <p:spPr>
          <a:xfrm>
            <a:off x="10581112" y="285866"/>
            <a:ext cx="1300035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b="1" dirty="0">
                <a:solidFill>
                  <a:schemeClr val="bg1"/>
                </a:solidFill>
              </a:rPr>
              <a:t>Wisconsin Counties Association</a:t>
            </a:r>
            <a:endParaRPr lang="en-ID" sz="700" b="1" dirty="0">
              <a:solidFill>
                <a:schemeClr val="bg1"/>
              </a:solidFill>
            </a:endParaRPr>
          </a:p>
        </p:txBody>
      </p:sp>
      <p:sp>
        <p:nvSpPr>
          <p:cNvPr id="2" name="Grand Title">
            <a:extLst>
              <a:ext uri="{FF2B5EF4-FFF2-40B4-BE49-F238E27FC236}">
                <a16:creationId xmlns:a16="http://schemas.microsoft.com/office/drawing/2014/main" id="{C6528A1C-75D2-4E7D-8658-E69E3AF4FA1A}"/>
              </a:ext>
            </a:extLst>
          </p:cNvPr>
          <p:cNvSpPr txBox="1"/>
          <p:nvPr/>
        </p:nvSpPr>
        <p:spPr>
          <a:xfrm>
            <a:off x="4434195" y="2967335"/>
            <a:ext cx="3325206" cy="92333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+mj-lt"/>
              </a:rPr>
              <a:t>Reminders</a:t>
            </a:r>
            <a:endParaRPr lang="en-ID" sz="6000" dirty="0">
              <a:solidFill>
                <a:schemeClr val="bg1">
                  <a:lumMod val="9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16D3A2-A5DC-47D1-8EA9-682F19CCCBBF}"/>
              </a:ext>
            </a:extLst>
          </p:cNvPr>
          <p:cNvSpPr/>
          <p:nvPr/>
        </p:nvSpPr>
        <p:spPr>
          <a:xfrm>
            <a:off x="3506788" y="2681514"/>
            <a:ext cx="5180012" cy="1494972"/>
          </a:xfrm>
          <a:prstGeom prst="rect">
            <a:avLst/>
          </a:prstGeom>
          <a:noFill/>
          <a:ln w="44450"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06AE8C-7801-4748-A944-FE6397B341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7" y="5029089"/>
            <a:ext cx="1461720" cy="16511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2001899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">
            <a:extLst>
              <a:ext uri="{FF2B5EF4-FFF2-40B4-BE49-F238E27FC236}">
                <a16:creationId xmlns:a16="http://schemas.microsoft.com/office/drawing/2014/main" id="{7B3CC430-ADCF-4DC1-9F63-1F1BC678F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850789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19396"/>
            </a:stretch>
          </a:blipFill>
        </p:spPr>
      </p:sp>
      <p:sp>
        <p:nvSpPr>
          <p:cNvPr id="7" name="Shapes">
            <a:extLst>
              <a:ext uri="{FF2B5EF4-FFF2-40B4-BE49-F238E27FC236}">
                <a16:creationId xmlns:a16="http://schemas.microsoft.com/office/drawing/2014/main" id="{B51033DA-1312-45A3-B499-3F27205E55AE}"/>
              </a:ext>
            </a:extLst>
          </p:cNvPr>
          <p:cNvSpPr>
            <a:spLocks/>
          </p:cNvSpPr>
          <p:nvPr/>
        </p:nvSpPr>
        <p:spPr>
          <a:xfrm>
            <a:off x="0" y="0"/>
            <a:ext cx="12193588" cy="6858000"/>
          </a:xfrm>
          <a:prstGeom prst="rect">
            <a:avLst/>
          </a:prstGeom>
          <a:gradFill>
            <a:gsLst>
              <a:gs pos="12000">
                <a:srgbClr val="002060"/>
              </a:gs>
              <a:gs pos="99000">
                <a:schemeClr val="tx2">
                  <a:lumMod val="20000"/>
                  <a:lumOff val="80000"/>
                  <a:alpha val="74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5" name="Base Shape">
            <a:extLst>
              <a:ext uri="{FF2B5EF4-FFF2-40B4-BE49-F238E27FC236}">
                <a16:creationId xmlns:a16="http://schemas.microsoft.com/office/drawing/2014/main" id="{DF69E3F2-2782-477E-9383-F45DB55DA0C8}"/>
              </a:ext>
            </a:extLst>
          </p:cNvPr>
          <p:cNvSpPr/>
          <p:nvPr/>
        </p:nvSpPr>
        <p:spPr>
          <a:xfrm>
            <a:off x="10460567" y="146845"/>
            <a:ext cx="1616345" cy="25876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 b="1"/>
          </a:p>
        </p:txBody>
      </p:sp>
      <p:sp>
        <p:nvSpPr>
          <p:cNvPr id="6" name="Header Text">
            <a:extLst>
              <a:ext uri="{FF2B5EF4-FFF2-40B4-BE49-F238E27FC236}">
                <a16:creationId xmlns:a16="http://schemas.microsoft.com/office/drawing/2014/main" id="{2FB373E8-66C8-4216-A574-0A35D01B09CA}"/>
              </a:ext>
            </a:extLst>
          </p:cNvPr>
          <p:cNvSpPr txBox="1"/>
          <p:nvPr/>
        </p:nvSpPr>
        <p:spPr>
          <a:xfrm>
            <a:off x="10657312" y="222366"/>
            <a:ext cx="1300035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00" b="1" dirty="0">
                <a:solidFill>
                  <a:schemeClr val="bg1"/>
                </a:solidFill>
              </a:rPr>
              <a:t>Wisconsin Counties Association</a:t>
            </a:r>
            <a:endParaRPr lang="en-ID" sz="700" b="1" dirty="0">
              <a:solidFill>
                <a:schemeClr val="bg1"/>
              </a:solidFill>
            </a:endParaRPr>
          </a:p>
        </p:txBody>
      </p:sp>
      <p:sp>
        <p:nvSpPr>
          <p:cNvPr id="2" name="Grand Title">
            <a:extLst>
              <a:ext uri="{FF2B5EF4-FFF2-40B4-BE49-F238E27FC236}">
                <a16:creationId xmlns:a16="http://schemas.microsoft.com/office/drawing/2014/main" id="{C6528A1C-75D2-4E7D-8658-E69E3AF4FA1A}"/>
              </a:ext>
            </a:extLst>
          </p:cNvPr>
          <p:cNvSpPr txBox="1"/>
          <p:nvPr/>
        </p:nvSpPr>
        <p:spPr>
          <a:xfrm>
            <a:off x="3321596" y="3159771"/>
            <a:ext cx="6236194" cy="92333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latin typeface="+mj-lt"/>
              </a:rPr>
              <a:t>CAP Team Feedback</a:t>
            </a:r>
            <a:endParaRPr lang="en-ID" sz="6000" dirty="0">
              <a:solidFill>
                <a:schemeClr val="bg1">
                  <a:lumMod val="95000"/>
                </a:schemeClr>
              </a:solidFill>
              <a:latin typeface="Montserrat Light" panose="000004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16D3A2-A5DC-47D1-8EA9-682F19CCCBBF}"/>
              </a:ext>
            </a:extLst>
          </p:cNvPr>
          <p:cNvSpPr/>
          <p:nvPr/>
        </p:nvSpPr>
        <p:spPr>
          <a:xfrm>
            <a:off x="3230624" y="2873950"/>
            <a:ext cx="6418139" cy="1494972"/>
          </a:xfrm>
          <a:prstGeom prst="rect">
            <a:avLst/>
          </a:prstGeom>
          <a:noFill/>
          <a:ln w="44450"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76644B-7AAA-D245-994E-D2C90A29C2B2}"/>
              </a:ext>
            </a:extLst>
          </p:cNvPr>
          <p:cNvSpPr/>
          <p:nvPr/>
        </p:nvSpPr>
        <p:spPr>
          <a:xfrm>
            <a:off x="2731294" y="4570257"/>
            <a:ext cx="7022306" cy="175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Please let us know who you met with and their reaction to/questions about our requests.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lvl="1" algn="ctr"/>
            <a:r>
              <a:rPr lang="en-US" dirty="0">
                <a:solidFill>
                  <a:schemeClr val="bg1"/>
                </a:solidFill>
              </a:rPr>
              <a:t>Return the Capitol Feedback Form (included in email)</a:t>
            </a:r>
          </a:p>
          <a:p>
            <a:pPr lvl="1" algn="ctr"/>
            <a:r>
              <a:rPr lang="en-US" dirty="0">
                <a:solidFill>
                  <a:schemeClr val="bg1"/>
                </a:solidFill>
              </a:rPr>
              <a:t>Send an email to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diedrick@wicounties.org</a:t>
            </a:r>
            <a:endParaRPr lang="en-US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B5BB7E-478E-F74F-93FE-5496426B57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15" y="389326"/>
            <a:ext cx="1854956" cy="209529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64136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s">
            <a:extLst>
              <a:ext uri="{FF2B5EF4-FFF2-40B4-BE49-F238E27FC236}">
                <a16:creationId xmlns:a16="http://schemas.microsoft.com/office/drawing/2014/main" id="{EB0FF527-A168-4A6B-9BF6-E905A1F3EA63}"/>
              </a:ext>
            </a:extLst>
          </p:cNvPr>
          <p:cNvSpPr/>
          <p:nvPr/>
        </p:nvSpPr>
        <p:spPr>
          <a:xfrm>
            <a:off x="0" y="4172667"/>
            <a:ext cx="12193588" cy="270462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" name="Grand Title">
            <a:extLst>
              <a:ext uri="{FF2B5EF4-FFF2-40B4-BE49-F238E27FC236}">
                <a16:creationId xmlns:a16="http://schemas.microsoft.com/office/drawing/2014/main" id="{FF9D6C01-B1E0-429A-B063-1B1F13D20B18}"/>
              </a:ext>
            </a:extLst>
          </p:cNvPr>
          <p:cNvSpPr txBox="1"/>
          <p:nvPr/>
        </p:nvSpPr>
        <p:spPr>
          <a:xfrm>
            <a:off x="436960" y="415134"/>
            <a:ext cx="4457655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Guest Speaker</a:t>
            </a:r>
            <a:endParaRPr lang="en-ID" sz="5400" dirty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89FB29-917D-4386-9A4B-900A51C82184}"/>
              </a:ext>
            </a:extLst>
          </p:cNvPr>
          <p:cNvGrpSpPr/>
          <p:nvPr/>
        </p:nvGrpSpPr>
        <p:grpSpPr>
          <a:xfrm>
            <a:off x="1987297" y="1659768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C041532-FC2E-4C8F-A3A6-DFD582FAD225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5110CBA-5210-4138-8943-4B9C6F566D12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34" name="TextBox">
            <a:extLst>
              <a:ext uri="{FF2B5EF4-FFF2-40B4-BE49-F238E27FC236}">
                <a16:creationId xmlns:a16="http://schemas.microsoft.com/office/drawing/2014/main" id="{083D703D-FA74-4557-A2AF-215287C5DE81}"/>
              </a:ext>
            </a:extLst>
          </p:cNvPr>
          <p:cNvSpPr txBox="1"/>
          <p:nvPr/>
        </p:nvSpPr>
        <p:spPr>
          <a:xfrm>
            <a:off x="8698449" y="6242900"/>
            <a:ext cx="3097002" cy="2866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ID" dirty="0">
                <a:solidFill>
                  <a:schemeClr val="bg1"/>
                </a:solidFill>
              </a:rPr>
              <a:t>WISCONSIN COUNTIES ASSOCIATION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3B7CF3-3361-4217-87FC-6C662E73B58F}"/>
              </a:ext>
            </a:extLst>
          </p:cNvPr>
          <p:cNvCxnSpPr>
            <a:cxnSpLocks/>
          </p:cNvCxnSpPr>
          <p:nvPr/>
        </p:nvCxnSpPr>
        <p:spPr>
          <a:xfrm>
            <a:off x="8698449" y="6637999"/>
            <a:ext cx="3179576" cy="0"/>
          </a:xfrm>
          <a:prstGeom prst="line">
            <a:avLst/>
          </a:prstGeom>
          <a:ln w="15875">
            <a:gradFill>
              <a:gsLst>
                <a:gs pos="0">
                  <a:schemeClr val="tx2">
                    <a:lumMod val="75000"/>
                  </a:schemeClr>
                </a:gs>
                <a:gs pos="99000">
                  <a:srgbClr val="0070C0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90190D0D-678D-584B-B714-E68BBCC566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140" y="1470787"/>
            <a:ext cx="1277293" cy="16529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95B4393-650F-CD4C-82F9-867DAED3D3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055" y="98177"/>
            <a:ext cx="1635970" cy="1847939"/>
          </a:xfrm>
          <a:prstGeom prst="rect">
            <a:avLst/>
          </a:prstGeom>
        </p:spPr>
      </p:pic>
      <p:sp>
        <p:nvSpPr>
          <p:cNvPr id="17" name="Freeform: Shape 22">
            <a:extLst>
              <a:ext uri="{FF2B5EF4-FFF2-40B4-BE49-F238E27FC236}">
                <a16:creationId xmlns:a16="http://schemas.microsoft.com/office/drawing/2014/main" id="{A69EC9A9-7289-2342-83B7-343F57E9A492}"/>
              </a:ext>
            </a:extLst>
          </p:cNvPr>
          <p:cNvSpPr/>
          <p:nvPr/>
        </p:nvSpPr>
        <p:spPr>
          <a:xfrm>
            <a:off x="1230785" y="2512090"/>
            <a:ext cx="2927377" cy="3204655"/>
          </a:xfrm>
          <a:custGeom>
            <a:avLst/>
            <a:gdLst>
              <a:gd name="connsiteX0" fmla="*/ 0 w 2208939"/>
              <a:gd name="connsiteY0" fmla="*/ 0 h 2873568"/>
              <a:gd name="connsiteX1" fmla="*/ 571548 w 2208939"/>
              <a:gd name="connsiteY1" fmla="*/ 0 h 2873568"/>
              <a:gd name="connsiteX2" fmla="*/ 580573 w 2208939"/>
              <a:gd name="connsiteY2" fmla="*/ 89526 h 2873568"/>
              <a:gd name="connsiteX3" fmla="*/ 1104469 w 2208939"/>
              <a:gd name="connsiteY3" fmla="*/ 516514 h 2873568"/>
              <a:gd name="connsiteX4" fmla="*/ 1628365 w 2208939"/>
              <a:gd name="connsiteY4" fmla="*/ 89526 h 2873568"/>
              <a:gd name="connsiteX5" fmla="*/ 1637390 w 2208939"/>
              <a:gd name="connsiteY5" fmla="*/ 0 h 2873568"/>
              <a:gd name="connsiteX6" fmla="*/ 2208939 w 2208939"/>
              <a:gd name="connsiteY6" fmla="*/ 0 h 2873568"/>
              <a:gd name="connsiteX7" fmla="*/ 2208939 w 2208939"/>
              <a:gd name="connsiteY7" fmla="*/ 2873568 h 2873568"/>
              <a:gd name="connsiteX8" fmla="*/ 0 w 2208939"/>
              <a:gd name="connsiteY8" fmla="*/ 2873568 h 287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8939" h="2873568">
                <a:moveTo>
                  <a:pt x="0" y="0"/>
                </a:moveTo>
                <a:lnTo>
                  <a:pt x="571548" y="0"/>
                </a:lnTo>
                <a:lnTo>
                  <a:pt x="580573" y="89526"/>
                </a:lnTo>
                <a:cubicBezTo>
                  <a:pt x="630437" y="333207"/>
                  <a:pt x="846046" y="516514"/>
                  <a:pt x="1104469" y="516514"/>
                </a:cubicBezTo>
                <a:cubicBezTo>
                  <a:pt x="1362892" y="516514"/>
                  <a:pt x="1578500" y="333207"/>
                  <a:pt x="1628365" y="89526"/>
                </a:cubicBezTo>
                <a:lnTo>
                  <a:pt x="1637390" y="0"/>
                </a:lnTo>
                <a:lnTo>
                  <a:pt x="2208939" y="0"/>
                </a:lnTo>
                <a:lnTo>
                  <a:pt x="2208939" y="2873568"/>
                </a:lnTo>
                <a:lnTo>
                  <a:pt x="0" y="28735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18" name="Center Text Body">
            <a:extLst>
              <a:ext uri="{FF2B5EF4-FFF2-40B4-BE49-F238E27FC236}">
                <a16:creationId xmlns:a16="http://schemas.microsoft.com/office/drawing/2014/main" id="{E3AA7207-4EFD-824B-9E54-1190680D501E}"/>
              </a:ext>
            </a:extLst>
          </p:cNvPr>
          <p:cNvSpPr txBox="1"/>
          <p:nvPr/>
        </p:nvSpPr>
        <p:spPr>
          <a:xfrm>
            <a:off x="1612710" y="3984145"/>
            <a:ext cx="2439262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dist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dirty="0"/>
              <a:t>Interim Secretary</a:t>
            </a:r>
          </a:p>
        </p:txBody>
      </p:sp>
      <p:sp>
        <p:nvSpPr>
          <p:cNvPr id="19" name="TextBox">
            <a:extLst>
              <a:ext uri="{FF2B5EF4-FFF2-40B4-BE49-F238E27FC236}">
                <a16:creationId xmlns:a16="http://schemas.microsoft.com/office/drawing/2014/main" id="{83B66508-3AD5-F644-9799-42DA3D4A5321}"/>
              </a:ext>
            </a:extLst>
          </p:cNvPr>
          <p:cNvSpPr txBox="1"/>
          <p:nvPr/>
        </p:nvSpPr>
        <p:spPr>
          <a:xfrm>
            <a:off x="1497831" y="3382846"/>
            <a:ext cx="2398093" cy="3641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D" sz="1800" dirty="0"/>
              <a:t>KAREN TIMBERLAKE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3D15A4-5FED-614F-8807-FD7FE1944506}"/>
              </a:ext>
            </a:extLst>
          </p:cNvPr>
          <p:cNvCxnSpPr>
            <a:cxnSpLocks/>
          </p:cNvCxnSpPr>
          <p:nvPr/>
        </p:nvCxnSpPr>
        <p:spPr>
          <a:xfrm>
            <a:off x="1812875" y="3818278"/>
            <a:ext cx="1773729" cy="0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enter Text Body">
            <a:extLst>
              <a:ext uri="{FF2B5EF4-FFF2-40B4-BE49-F238E27FC236}">
                <a16:creationId xmlns:a16="http://schemas.microsoft.com/office/drawing/2014/main" id="{DCB07362-E772-E34B-99F9-96EA1E70731B}"/>
              </a:ext>
            </a:extLst>
          </p:cNvPr>
          <p:cNvSpPr txBox="1"/>
          <p:nvPr/>
        </p:nvSpPr>
        <p:spPr>
          <a:xfrm>
            <a:off x="1622222" y="4444647"/>
            <a:ext cx="21880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dirty="0"/>
              <a:t>Wisconsin Department of Health Services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E6678925-2FC4-CD40-880B-5736F26FF3F8}"/>
              </a:ext>
            </a:extLst>
          </p:cNvPr>
          <p:cNvSpPr/>
          <p:nvPr/>
        </p:nvSpPr>
        <p:spPr>
          <a:xfrm>
            <a:off x="1410258" y="4111705"/>
            <a:ext cx="121186" cy="102368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4571AC24-633F-FE48-8444-2AFB955E4D99}"/>
              </a:ext>
            </a:extLst>
          </p:cNvPr>
          <p:cNvSpPr/>
          <p:nvPr/>
        </p:nvSpPr>
        <p:spPr>
          <a:xfrm>
            <a:off x="1413321" y="4560473"/>
            <a:ext cx="121186" cy="102368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26A6D-6253-0E49-878D-E37AD899F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794" y="1206985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6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7C25F-5D54-3447-8745-67A54909EA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1270" y="-148"/>
            <a:ext cx="4362318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7AE054C-A42A-D54F-A64B-4041730564A4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4" name="Freeform: Shape 28">
              <a:extLst>
                <a:ext uri="{FF2B5EF4-FFF2-40B4-BE49-F238E27FC236}">
                  <a16:creationId xmlns:a16="http://schemas.microsoft.com/office/drawing/2014/main" id="{167A9888-E052-B740-AB8D-1C84B865AC24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Freeform: Shape 27">
              <a:extLst>
                <a:ext uri="{FF2B5EF4-FFF2-40B4-BE49-F238E27FC236}">
                  <a16:creationId xmlns:a16="http://schemas.microsoft.com/office/drawing/2014/main" id="{0FC2F8C6-3AFE-B14C-B685-A997DD521A71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sp>
        <p:nvSpPr>
          <p:cNvPr id="17" name="Grand Title">
            <a:extLst>
              <a:ext uri="{FF2B5EF4-FFF2-40B4-BE49-F238E27FC236}">
                <a16:creationId xmlns:a16="http://schemas.microsoft.com/office/drawing/2014/main" id="{BF683324-AD97-F34F-A830-0238FF473D2D}"/>
              </a:ext>
            </a:extLst>
          </p:cNvPr>
          <p:cNvSpPr txBox="1"/>
          <p:nvPr/>
        </p:nvSpPr>
        <p:spPr>
          <a:xfrm>
            <a:off x="1887360" y="2663997"/>
            <a:ext cx="5177255" cy="16619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Human Services Day at the Capitol</a:t>
            </a:r>
            <a:endParaRPr lang="en-ID" sz="4400" dirty="0">
              <a:latin typeface="Montserrat Light" panose="00000400000000000000" pitchFamily="50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FFAA12-5A8B-7844-9C4E-ACC745E0297F}"/>
              </a:ext>
            </a:extLst>
          </p:cNvPr>
          <p:cNvSpPr/>
          <p:nvPr/>
        </p:nvSpPr>
        <p:spPr>
          <a:xfrm>
            <a:off x="1350206" y="4411909"/>
            <a:ext cx="6096000" cy="6460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Issues for the Day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April 13, 2021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469665-454A-C644-A8C2-5F0743A9B2BC}"/>
              </a:ext>
            </a:extLst>
          </p:cNvPr>
          <p:cNvCxnSpPr>
            <a:cxnSpLocks/>
          </p:cNvCxnSpPr>
          <p:nvPr/>
        </p:nvCxnSpPr>
        <p:spPr>
          <a:xfrm flipV="1">
            <a:off x="2552916" y="4366669"/>
            <a:ext cx="3907701" cy="4561"/>
          </a:xfrm>
          <a:prstGeom prst="line">
            <a:avLst/>
          </a:prstGeom>
          <a:ln w="15875">
            <a:gradFill>
              <a:gsLst>
                <a:gs pos="0">
                  <a:srgbClr val="002060"/>
                </a:gs>
                <a:gs pos="99000">
                  <a:srgbClr val="B0E0F7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A7C2A9B1-2E38-C642-AFFE-A789118B90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641" y="539443"/>
            <a:ext cx="1635970" cy="184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7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FC404BC9-6B02-E743-8625-357B7FA446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0868" y="149"/>
            <a:ext cx="320271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F2DD8-C8B2-584A-BB0C-ED4B43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66"/>
          <a:stretch/>
        </p:blipFill>
        <p:spPr>
          <a:xfrm>
            <a:off x="24062" y="0"/>
            <a:ext cx="8993330" cy="8996409"/>
          </a:xfrm>
          <a:prstGeom prst="rect">
            <a:avLst/>
          </a:prstGeom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EC458B9D-3F73-4068-B9ED-21BD3C8B2C60}"/>
              </a:ext>
            </a:extLst>
          </p:cNvPr>
          <p:cNvSpPr/>
          <p:nvPr/>
        </p:nvSpPr>
        <p:spPr>
          <a:xfrm>
            <a:off x="1" y="-148"/>
            <a:ext cx="9017390" cy="6858297"/>
          </a:xfrm>
          <a:custGeom>
            <a:avLst/>
            <a:gdLst>
              <a:gd name="connsiteX0" fmla="*/ 8179154 w 9017390"/>
              <a:gd name="connsiteY0" fmla="*/ 3429149 h 6858297"/>
              <a:gd name="connsiteX1" fmla="*/ 8941187 w 9017390"/>
              <a:gd name="connsiteY1" fmla="*/ 2594723 h 6858297"/>
              <a:gd name="connsiteX2" fmla="*/ 9017390 w 9017390"/>
              <a:gd name="connsiteY2" fmla="*/ 2510899 h 6858297"/>
              <a:gd name="connsiteX3" fmla="*/ 9017390 w 9017390"/>
              <a:gd name="connsiteY3" fmla="*/ 0 h 6858297"/>
              <a:gd name="connsiteX4" fmla="*/ 0 w 9017390"/>
              <a:gd name="connsiteY4" fmla="*/ 0 h 6858297"/>
              <a:gd name="connsiteX5" fmla="*/ 0 w 9017390"/>
              <a:gd name="connsiteY5" fmla="*/ 6858297 h 6858297"/>
              <a:gd name="connsiteX6" fmla="*/ 9017390 w 9017390"/>
              <a:gd name="connsiteY6" fmla="*/ 6858297 h 6858297"/>
              <a:gd name="connsiteX7" fmla="*/ 9017390 w 9017390"/>
              <a:gd name="connsiteY7" fmla="*/ 4348668 h 6858297"/>
              <a:gd name="connsiteX8" fmla="*/ 8941187 w 9017390"/>
              <a:gd name="connsiteY8" fmla="*/ 4264845 h 6858297"/>
              <a:gd name="connsiteX9" fmla="*/ 8179154 w 9017390"/>
              <a:gd name="connsiteY9" fmla="*/ 3429149 h 6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7390" h="6858297">
                <a:moveTo>
                  <a:pt x="8179154" y="3429149"/>
                </a:moveTo>
                <a:cubicBezTo>
                  <a:pt x="8179154" y="2992250"/>
                  <a:pt x="8514449" y="2632824"/>
                  <a:pt x="8941187" y="2594723"/>
                </a:cubicBezTo>
                <a:cubicBezTo>
                  <a:pt x="8984369" y="2590912"/>
                  <a:pt x="9017390" y="2554081"/>
                  <a:pt x="9017390" y="2510899"/>
                </a:cubicBezTo>
                <a:lnTo>
                  <a:pt x="9017390" y="0"/>
                </a:lnTo>
                <a:lnTo>
                  <a:pt x="0" y="0"/>
                </a:lnTo>
                <a:lnTo>
                  <a:pt x="0" y="6858297"/>
                </a:lnTo>
                <a:lnTo>
                  <a:pt x="9017390" y="6858297"/>
                </a:lnTo>
                <a:lnTo>
                  <a:pt x="9017390" y="4348668"/>
                </a:lnTo>
                <a:cubicBezTo>
                  <a:pt x="9017390" y="4305487"/>
                  <a:pt x="8984369" y="4268655"/>
                  <a:pt x="8941187" y="4264845"/>
                </a:cubicBezTo>
                <a:cubicBezTo>
                  <a:pt x="8514449" y="4225473"/>
                  <a:pt x="8179154" y="3866047"/>
                  <a:pt x="8179154" y="3429149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  <a:effectLst>
            <a:outerShdw blurRad="254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6" name="PpHeader">
            <a:extLst>
              <a:ext uri="{FF2B5EF4-FFF2-40B4-BE49-F238E27FC236}">
                <a16:creationId xmlns:a16="http://schemas.microsoft.com/office/drawing/2014/main" id="{C7D71A50-64E8-46CC-8929-4E322100EF31}"/>
              </a:ext>
            </a:extLst>
          </p:cNvPr>
          <p:cNvSpPr/>
          <p:nvPr/>
        </p:nvSpPr>
        <p:spPr>
          <a:xfrm>
            <a:off x="117194" y="153043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D8A687-25A1-BA47-9EB0-C196E051BFA7}"/>
              </a:ext>
            </a:extLst>
          </p:cNvPr>
          <p:cNvGrpSpPr/>
          <p:nvPr/>
        </p:nvGrpSpPr>
        <p:grpSpPr>
          <a:xfrm>
            <a:off x="8308366" y="2676601"/>
            <a:ext cx="1409220" cy="1463986"/>
            <a:chOff x="2974626" y="2536476"/>
            <a:chExt cx="1785048" cy="1785048"/>
          </a:xfrm>
          <a:gradFill>
            <a:gsLst>
              <a:gs pos="0">
                <a:srgbClr val="002060"/>
              </a:gs>
              <a:gs pos="74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D0813C6E-CDD5-E74B-91D5-8A7B2847B028}"/>
                </a:ext>
              </a:extLst>
            </p:cNvPr>
            <p:cNvSpPr/>
            <p:nvPr/>
          </p:nvSpPr>
          <p:spPr>
            <a:xfrm>
              <a:off x="3196424" y="2653678"/>
              <a:ext cx="1445017" cy="1413246"/>
            </a:xfrm>
            <a:custGeom>
              <a:avLst/>
              <a:gdLst>
                <a:gd name="connsiteX0" fmla="*/ 946134 w 2028800"/>
                <a:gd name="connsiteY0" fmla="*/ 0 h 1984195"/>
                <a:gd name="connsiteX1" fmla="*/ 2028800 w 2028800"/>
                <a:gd name="connsiteY1" fmla="*/ 1082665 h 1984195"/>
                <a:gd name="connsiteX2" fmla="*/ 1711694 w 2028800"/>
                <a:gd name="connsiteY2" fmla="*/ 1848226 h 1984195"/>
                <a:gd name="connsiteX3" fmla="*/ 1649152 w 2028800"/>
                <a:gd name="connsiteY3" fmla="*/ 1905069 h 1984195"/>
                <a:gd name="connsiteX4" fmla="*/ 1582822 w 2028800"/>
                <a:gd name="connsiteY4" fmla="*/ 1929345 h 1984195"/>
                <a:gd name="connsiteX5" fmla="*/ 1220024 w 2028800"/>
                <a:gd name="connsiteY5" fmla="*/ 1984195 h 1984195"/>
                <a:gd name="connsiteX6" fmla="*/ 0 w 2028800"/>
                <a:gd name="connsiteY6" fmla="*/ 764170 h 1984195"/>
                <a:gd name="connsiteX7" fmla="*/ 24787 w 2028800"/>
                <a:gd name="connsiteY7" fmla="*/ 518293 h 1984195"/>
                <a:gd name="connsiteX8" fmla="*/ 25738 w 2028800"/>
                <a:gd name="connsiteY8" fmla="*/ 514593 h 1984195"/>
                <a:gd name="connsiteX9" fmla="*/ 48371 w 2028800"/>
                <a:gd name="connsiteY9" fmla="*/ 477337 h 1984195"/>
                <a:gd name="connsiteX10" fmla="*/ 946134 w 2028800"/>
                <a:gd name="connsiteY10" fmla="*/ 0 h 19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8800" h="1984195">
                  <a:moveTo>
                    <a:pt x="946134" y="0"/>
                  </a:moveTo>
                  <a:cubicBezTo>
                    <a:pt x="1544074" y="0"/>
                    <a:pt x="2028800" y="484726"/>
                    <a:pt x="2028800" y="1082665"/>
                  </a:cubicBezTo>
                  <a:cubicBezTo>
                    <a:pt x="2028800" y="1381635"/>
                    <a:pt x="1907618" y="1652302"/>
                    <a:pt x="1711694" y="1848226"/>
                  </a:cubicBezTo>
                  <a:lnTo>
                    <a:pt x="1649152" y="1905069"/>
                  </a:lnTo>
                  <a:lnTo>
                    <a:pt x="1582822" y="1929345"/>
                  </a:lnTo>
                  <a:cubicBezTo>
                    <a:pt x="1468215" y="1964992"/>
                    <a:pt x="1346362" y="1984195"/>
                    <a:pt x="1220024" y="1984195"/>
                  </a:cubicBezTo>
                  <a:cubicBezTo>
                    <a:pt x="546224" y="1984195"/>
                    <a:pt x="0" y="1437972"/>
                    <a:pt x="0" y="764170"/>
                  </a:cubicBezTo>
                  <a:cubicBezTo>
                    <a:pt x="0" y="679945"/>
                    <a:pt x="8535" y="597714"/>
                    <a:pt x="24787" y="518293"/>
                  </a:cubicBezTo>
                  <a:lnTo>
                    <a:pt x="25738" y="514593"/>
                  </a:lnTo>
                  <a:lnTo>
                    <a:pt x="48371" y="477337"/>
                  </a:lnTo>
                  <a:cubicBezTo>
                    <a:pt x="242934" y="189346"/>
                    <a:pt x="572422" y="0"/>
                    <a:pt x="946134" y="0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FAC22951-A185-5645-B0FA-2BE938F84BA0}"/>
                </a:ext>
              </a:extLst>
            </p:cNvPr>
            <p:cNvSpPr/>
            <p:nvPr/>
          </p:nvSpPr>
          <p:spPr>
            <a:xfrm>
              <a:off x="2974626" y="2536476"/>
              <a:ext cx="1785048" cy="1785048"/>
            </a:xfrm>
            <a:custGeom>
              <a:avLst/>
              <a:gdLst>
                <a:gd name="connsiteX0" fmla="*/ 2353237 w 2353236"/>
                <a:gd name="connsiteY0" fmla="*/ 1176618 h 2353236"/>
                <a:gd name="connsiteX1" fmla="*/ 1176618 w 2353236"/>
                <a:gd name="connsiteY1" fmla="*/ 2353237 h 2353236"/>
                <a:gd name="connsiteX2" fmla="*/ 0 w 2353236"/>
                <a:gd name="connsiteY2" fmla="*/ 1176618 h 2353236"/>
                <a:gd name="connsiteX3" fmla="*/ 1176618 w 2353236"/>
                <a:gd name="connsiteY3" fmla="*/ 0 h 2353236"/>
                <a:gd name="connsiteX4" fmla="*/ 2353237 w 2353236"/>
                <a:gd name="connsiteY4" fmla="*/ 1176618 h 23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236" h="2353236">
                  <a:moveTo>
                    <a:pt x="2353237" y="1176618"/>
                  </a:moveTo>
                  <a:cubicBezTo>
                    <a:pt x="2353237" y="1826447"/>
                    <a:pt x="1826447" y="2353237"/>
                    <a:pt x="1176618" y="2353237"/>
                  </a:cubicBezTo>
                  <a:cubicBezTo>
                    <a:pt x="526790" y="2353237"/>
                    <a:pt x="0" y="1826447"/>
                    <a:pt x="0" y="1176618"/>
                  </a:cubicBezTo>
                  <a:cubicBezTo>
                    <a:pt x="0" y="526790"/>
                    <a:pt x="526790" y="0"/>
                    <a:pt x="1176618" y="0"/>
                  </a:cubicBezTo>
                  <a:cubicBezTo>
                    <a:pt x="1826447" y="0"/>
                    <a:pt x="2353237" y="526790"/>
                    <a:pt x="2353237" y="1176618"/>
                  </a:cubicBezTo>
                  <a:close/>
                </a:path>
              </a:pathLst>
            </a:custGeom>
            <a:grpFill/>
            <a:ln w="2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8C109DA-C8B4-AC44-A288-3A43D5922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43" y="2733526"/>
            <a:ext cx="982267" cy="1271168"/>
          </a:xfrm>
          <a:prstGeom prst="rect">
            <a:avLst/>
          </a:prstGeom>
        </p:spPr>
      </p:pic>
      <p:sp>
        <p:nvSpPr>
          <p:cNvPr id="26" name="Grand Title">
            <a:extLst>
              <a:ext uri="{FF2B5EF4-FFF2-40B4-BE49-F238E27FC236}">
                <a16:creationId xmlns:a16="http://schemas.microsoft.com/office/drawing/2014/main" id="{0EBA24B5-0940-4B46-9A3B-FE221E7AAE7E}"/>
              </a:ext>
            </a:extLst>
          </p:cNvPr>
          <p:cNvSpPr txBox="1"/>
          <p:nvPr/>
        </p:nvSpPr>
        <p:spPr>
          <a:xfrm>
            <a:off x="876212" y="2249590"/>
            <a:ext cx="686353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Youth Justice</a:t>
            </a:r>
            <a:endParaRPr lang="en-ID" sz="4400" dirty="0">
              <a:latin typeface="Montserrat Light" panose="000004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39AFD4-86D8-D442-AA58-DD3F0048ED08}"/>
              </a:ext>
            </a:extLst>
          </p:cNvPr>
          <p:cNvGrpSpPr/>
          <p:nvPr/>
        </p:nvGrpSpPr>
        <p:grpSpPr>
          <a:xfrm>
            <a:off x="2042434" y="4005599"/>
            <a:ext cx="2178647" cy="134988"/>
            <a:chOff x="1977422" y="3864285"/>
            <a:chExt cx="2178647" cy="134988"/>
          </a:xfrm>
          <a:solidFill>
            <a:srgbClr val="002060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981F2E4-2542-4E31-9CDD-99796D29AB26}"/>
                </a:ext>
              </a:extLst>
            </p:cNvPr>
            <p:cNvGrpSpPr/>
            <p:nvPr/>
          </p:nvGrpSpPr>
          <p:grpSpPr>
            <a:xfrm>
              <a:off x="197742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BDF7B26-3DBF-4487-8393-A97BC4598074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1F98201-3A24-4C08-8008-B9E3A9068DAA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6D19F98-8E99-4E59-9DDF-230A52B6D2F8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E302E80-315A-5A4D-9983-18463AFE473B}"/>
                </a:ext>
              </a:extLst>
            </p:cNvPr>
            <p:cNvGrpSpPr/>
            <p:nvPr/>
          </p:nvGrpSpPr>
          <p:grpSpPr>
            <a:xfrm>
              <a:off x="2539537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8276AE9-75BB-514D-A1C1-DD3D485D9AA2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42E98E0-8AD0-874B-AE71-47CC98E4F634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D643A15-C4A7-5E4D-B6BF-9B5F79B3DA67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10D345A-9F61-D645-91DD-821B054A13E2}"/>
                </a:ext>
              </a:extLst>
            </p:cNvPr>
            <p:cNvGrpSpPr/>
            <p:nvPr/>
          </p:nvGrpSpPr>
          <p:grpSpPr>
            <a:xfrm>
              <a:off x="310165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3BCC3A0-285B-EE4D-9326-0B7A1AC16127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B45212-E20F-EA40-A006-9F91C1B765D1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B8AC8B7-F933-CA41-BC9E-E38A86D0D621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11F088A-5903-174E-822A-76E47B1581A0}"/>
                </a:ext>
              </a:extLst>
            </p:cNvPr>
            <p:cNvGrpSpPr/>
            <p:nvPr/>
          </p:nvGrpSpPr>
          <p:grpSpPr>
            <a:xfrm>
              <a:off x="3646481" y="3864285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0657CFA-AA94-2049-9352-2B733B549198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5E7D45F-49DB-A642-B582-E3D134A840E5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69BC4C3-8008-2748-8042-E7EA03E121A8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5D0F965-6A11-D74D-AB8F-EC8F476A4791}"/>
              </a:ext>
            </a:extLst>
          </p:cNvPr>
          <p:cNvGrpSpPr/>
          <p:nvPr/>
        </p:nvGrpSpPr>
        <p:grpSpPr>
          <a:xfrm>
            <a:off x="4256322" y="4005599"/>
            <a:ext cx="2178647" cy="134988"/>
            <a:chOff x="1977422" y="3864285"/>
            <a:chExt cx="2178647" cy="134988"/>
          </a:xfrm>
          <a:solidFill>
            <a:srgbClr val="002060"/>
          </a:solidFill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2AFA718-6947-D24E-B803-0E0D6A98EA9D}"/>
                </a:ext>
              </a:extLst>
            </p:cNvPr>
            <p:cNvGrpSpPr/>
            <p:nvPr/>
          </p:nvGrpSpPr>
          <p:grpSpPr>
            <a:xfrm>
              <a:off x="197742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F2C1253-4AB7-4044-B0DE-E5E38D190DA1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464CD42-12F4-F641-ABCC-1FA32B534CD8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AAF642B-5F6B-F740-A6E8-455FDAB494E2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18827B3-03FD-D446-A7B2-A1907DFF1EDC}"/>
                </a:ext>
              </a:extLst>
            </p:cNvPr>
            <p:cNvGrpSpPr/>
            <p:nvPr/>
          </p:nvGrpSpPr>
          <p:grpSpPr>
            <a:xfrm>
              <a:off x="2539537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FC3EFF8-19D5-0644-805C-15EAC207BCD1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C6A1BF6-22A6-2741-B087-5CD4DF0D3DC0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6423E7C-4273-3048-A1AA-06CBBB6D5957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D9288D6-6F7B-3F4B-871C-CBD01CFE0A49}"/>
                </a:ext>
              </a:extLst>
            </p:cNvPr>
            <p:cNvGrpSpPr/>
            <p:nvPr/>
          </p:nvGrpSpPr>
          <p:grpSpPr>
            <a:xfrm>
              <a:off x="3101652" y="3864286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BED07B4-9B08-0D46-BDA1-BA3D3BABC5B9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4DC6828-F538-CF47-95C8-057DB409AE90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DB94CD4-7282-F442-A209-B56E01E4C336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2A93A1B-DAFB-6B4C-B3F5-DA08DE269272}"/>
                </a:ext>
              </a:extLst>
            </p:cNvPr>
            <p:cNvGrpSpPr/>
            <p:nvPr/>
          </p:nvGrpSpPr>
          <p:grpSpPr>
            <a:xfrm>
              <a:off x="3646481" y="3864285"/>
              <a:ext cx="509588" cy="134987"/>
              <a:chOff x="9970962" y="3041342"/>
              <a:chExt cx="509588" cy="134987"/>
            </a:xfrm>
            <a:grpFill/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9C42D20-E2A2-8442-AD71-AFFB1474A417}"/>
                  </a:ext>
                </a:extLst>
              </p:cNvPr>
              <p:cNvSpPr/>
              <p:nvPr/>
            </p:nvSpPr>
            <p:spPr>
              <a:xfrm>
                <a:off x="99709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9E86AE3-F4D5-BD4E-B287-51CC1DCB7727}"/>
                  </a:ext>
                </a:extLst>
              </p:cNvPr>
              <p:cNvSpPr/>
              <p:nvPr/>
            </p:nvSpPr>
            <p:spPr>
              <a:xfrm>
                <a:off x="10158262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D5426AB-8AC0-964F-B882-1E9CF2BAE6DB}"/>
                  </a:ext>
                </a:extLst>
              </p:cNvPr>
              <p:cNvSpPr/>
              <p:nvPr/>
            </p:nvSpPr>
            <p:spPr>
              <a:xfrm>
                <a:off x="10345563" y="3041342"/>
                <a:ext cx="134987" cy="1349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3766FAC-C9C7-FD4D-BFD3-5FA9D3AB85A0}"/>
              </a:ext>
            </a:extLst>
          </p:cNvPr>
          <p:cNvSpPr txBox="1"/>
          <p:nvPr/>
        </p:nvSpPr>
        <p:spPr>
          <a:xfrm>
            <a:off x="2153509" y="4360788"/>
            <a:ext cx="4323726" cy="606384"/>
          </a:xfrm>
          <a:prstGeom prst="rect">
            <a:avLst/>
          </a:prstGeom>
          <a:solidFill>
            <a:schemeClr val="tx2">
              <a:lumMod val="40000"/>
              <a:lumOff val="60000"/>
              <a:alpha val="78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</a:rPr>
              <a:t>Sarah Diedrick-Kasdorf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</a:rPr>
              <a:t>Deputy Director of Government Affairs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EC31279-BEC7-644C-B2D6-0F47A05EFB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51" y="153044"/>
            <a:ext cx="1084149" cy="12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86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ro Color">
      <a:dk1>
        <a:srgbClr val="000000"/>
      </a:dk1>
      <a:lt1>
        <a:srgbClr val="FFFFFF"/>
      </a:lt1>
      <a:dk2>
        <a:srgbClr val="394656"/>
      </a:dk2>
      <a:lt2>
        <a:srgbClr val="B4B3B2"/>
      </a:lt2>
      <a:accent1>
        <a:srgbClr val="701524"/>
      </a:accent1>
      <a:accent2>
        <a:srgbClr val="EC5132"/>
      </a:accent2>
      <a:accent3>
        <a:srgbClr val="D3D1AA"/>
      </a:accent3>
      <a:accent4>
        <a:srgbClr val="BFBFBF"/>
      </a:accent4>
      <a:accent5>
        <a:srgbClr val="D8D8D8"/>
      </a:accent5>
      <a:accent6>
        <a:srgbClr val="F2F2F2"/>
      </a:accent6>
      <a:hlink>
        <a:srgbClr val="0563C1"/>
      </a:hlink>
      <a:folHlink>
        <a:srgbClr val="954F72"/>
      </a:folHlink>
    </a:clrScheme>
    <a:fontScheme name="Custom 65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ovt Affairs TEMPLATE" id="{9C35603F-1D91-E543-8CEB-0C0B4FF2B4CC}" vid="{37E19FEE-9247-B54A-BB65-BBD4D29B72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1071</TotalTime>
  <Words>2554</Words>
  <Application>Microsoft Macintosh PowerPoint</Application>
  <PresentationFormat>Custom</PresentationFormat>
  <Paragraphs>433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MS Mincho</vt:lpstr>
      <vt:lpstr>Arial</vt:lpstr>
      <vt:lpstr>Calibri</vt:lpstr>
      <vt:lpstr>Cambria</vt:lpstr>
      <vt:lpstr>Montserrat</vt:lpstr>
      <vt:lpstr>Montserrat Light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Amy Dias</cp:lastModifiedBy>
  <cp:revision>111</cp:revision>
  <cp:lastPrinted>2021-04-08T16:53:46Z</cp:lastPrinted>
  <dcterms:created xsi:type="dcterms:W3CDTF">2020-12-22T19:03:00Z</dcterms:created>
  <dcterms:modified xsi:type="dcterms:W3CDTF">2021-04-08T16:55:12Z</dcterms:modified>
</cp:coreProperties>
</file>